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6" r:id="rId2"/>
    <p:sldId id="331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317" r:id="rId16"/>
    <p:sldId id="318" r:id="rId17"/>
    <p:sldId id="282" r:id="rId18"/>
    <p:sldId id="284" r:id="rId19"/>
    <p:sldId id="285" r:id="rId20"/>
    <p:sldId id="286" r:id="rId21"/>
    <p:sldId id="319" r:id="rId22"/>
    <p:sldId id="288" r:id="rId23"/>
    <p:sldId id="321" r:id="rId24"/>
    <p:sldId id="290" r:id="rId25"/>
    <p:sldId id="291" r:id="rId26"/>
    <p:sldId id="292" r:id="rId27"/>
    <p:sldId id="293" r:id="rId28"/>
    <p:sldId id="294" r:id="rId29"/>
    <p:sldId id="330" r:id="rId30"/>
    <p:sldId id="322" r:id="rId31"/>
    <p:sldId id="323" r:id="rId32"/>
    <p:sldId id="324" r:id="rId33"/>
    <p:sldId id="325" r:id="rId34"/>
    <p:sldId id="295" r:id="rId35"/>
    <p:sldId id="296" r:id="rId36"/>
    <p:sldId id="332" r:id="rId37"/>
    <p:sldId id="333" r:id="rId38"/>
    <p:sldId id="334" r:id="rId39"/>
    <p:sldId id="335" r:id="rId40"/>
    <p:sldId id="302" r:id="rId41"/>
    <p:sldId id="315" r:id="rId42"/>
    <p:sldId id="314" r:id="rId43"/>
    <p:sldId id="316" r:id="rId4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007AFF"/>
    <a:srgbClr val="009DE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0952" autoAdjust="0"/>
  </p:normalViewPr>
  <p:slideViewPr>
    <p:cSldViewPr showGuides="1">
      <p:cViewPr>
        <p:scale>
          <a:sx n="110" d="100"/>
          <a:sy n="110" d="100"/>
        </p:scale>
        <p:origin x="-1056" y="-72"/>
      </p:cViewPr>
      <p:guideLst>
        <p:guide orient="horz" pos="2160"/>
        <p:guide pos="2880"/>
        <p:guide pos="657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530"/>
    </p:cViewPr>
  </p:sorterViewPr>
  <p:notesViewPr>
    <p:cSldViewPr showGuides="1"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25BA9C-481F-4EA2-A45C-DC710A0DB7D1}" type="datetimeFigureOut">
              <a:rPr lang="it-IT"/>
              <a:pPr/>
              <a:t>14/06/2012</a:t>
            </a:fld>
            <a:endParaRPr lang="it-IT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1F0B31-1643-494D-A724-9552FF5CEB4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B958B0-91DD-4395-9D3A-077A8E7910BB}" type="slidenum">
              <a:rPr lang="el-GR"/>
              <a:pPr/>
              <a:t>‹N›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127000"/>
            <a:ext cx="9118600" cy="78105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 useBgFill="1">
        <p:nvSpPr>
          <p:cNvPr id="4" name="Ovale 3"/>
          <p:cNvSpPr/>
          <p:nvPr userDrawn="1"/>
        </p:nvSpPr>
        <p:spPr>
          <a:xfrm>
            <a:off x="8532440" y="548680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E69C6D6-F227-41D0-82AC-551FF5E411CA}" type="slidenum">
              <a:rPr lang="it-IT" sz="1400" smtClean="0">
                <a:solidFill>
                  <a:srgbClr val="FF6600"/>
                </a:solidFill>
                <a:latin typeface="Arial Narrow" pitchFamily="34" charset="0"/>
              </a:rPr>
              <a:pPr algn="ctr"/>
              <a:t>‹N›</a:t>
            </a:fld>
            <a:endParaRPr lang="it-IT" sz="1400" dirty="0">
              <a:solidFill>
                <a:srgbClr val="FF66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00" y="1261814"/>
            <a:ext cx="8788400" cy="40393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 useBgFill="1">
        <p:nvSpPr>
          <p:cNvPr id="8" name="Ovale 7"/>
          <p:cNvSpPr/>
          <p:nvPr userDrawn="1"/>
        </p:nvSpPr>
        <p:spPr>
          <a:xfrm>
            <a:off x="8532440" y="548680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E69C6D6-F227-41D0-82AC-551FF5E411CA}" type="slidenum">
              <a:rPr lang="it-IT" sz="1400" smtClean="0">
                <a:solidFill>
                  <a:srgbClr val="FF6600"/>
                </a:solidFill>
                <a:latin typeface="Arial Narrow" pitchFamily="34" charset="0"/>
              </a:rPr>
              <a:pPr algn="ctr"/>
              <a:t>‹N›</a:t>
            </a:fld>
            <a:endParaRPr lang="it-IT" sz="1400" dirty="0">
              <a:solidFill>
                <a:srgbClr val="FF66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1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1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 useBgFill="1">
        <p:nvSpPr>
          <p:cNvPr id="7" name="Ovale 6"/>
          <p:cNvSpPr/>
          <p:nvPr userDrawn="1"/>
        </p:nvSpPr>
        <p:spPr>
          <a:xfrm>
            <a:off x="8532440" y="548680"/>
            <a:ext cx="504056" cy="50405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E69C6D6-F227-41D0-82AC-551FF5E411CA}" type="slidenum">
              <a:rPr lang="it-IT" sz="1400" smtClean="0">
                <a:solidFill>
                  <a:srgbClr val="FF6600"/>
                </a:solidFill>
                <a:latin typeface="Arial Narrow" pitchFamily="34" charset="0"/>
              </a:rPr>
              <a:pPr algn="ctr"/>
              <a:t>‹N›</a:t>
            </a:fld>
            <a:endParaRPr lang="it-IT" sz="1400" dirty="0">
              <a:solidFill>
                <a:srgbClr val="FF66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 userDrawn="1"/>
        </p:nvSpPr>
        <p:spPr>
          <a:xfrm>
            <a:off x="1187624" y="274638"/>
            <a:ext cx="7776864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ＭＳ Ｐゴシック" charset="0"/>
                <a:cs typeface="ＭＳ Ｐゴシック" charset="0"/>
              </a:rPr>
              <a:t>Fare clic per modificare lo stile del titolo</a:t>
            </a:r>
            <a:endParaRPr kumimoji="0" lang="it-IT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349375"/>
            <a:ext cx="2057400" cy="4384675"/>
          </a:xfrm>
        </p:spPr>
        <p:txBody>
          <a:bodyPr vert="eaVert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349375"/>
            <a:ext cx="6019800" cy="4384675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 userDrawn="1"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sz="1200" b="1" dirty="0" smtClean="0">
                <a:solidFill>
                  <a:schemeClr val="bg1"/>
                </a:solidFill>
                <a:latin typeface="Arial Unicode MS" pitchFamily="34" charset="-128"/>
              </a:rPr>
              <a:t>IEE/10/380/SI2.589427		 </a:t>
            </a:r>
            <a:r>
              <a:rPr lang="en-US" sz="1200" dirty="0" smtClean="0">
                <a:solidFill>
                  <a:schemeClr val="bg1"/>
                </a:solidFill>
                <a:latin typeface="Arial Unicode MS" pitchFamily="34" charset="-128"/>
              </a:rPr>
              <a:t>1st International Workshop – “Big changes start in small towns” - June 21st 2012 - Brussels</a:t>
            </a:r>
            <a:endParaRPr lang="it-IT" sz="12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027" name="Text Box 27"/>
          <p:cNvSpPr txBox="1">
            <a:spLocks noChangeArrowheads="1"/>
          </p:cNvSpPr>
          <p:nvPr userDrawn="1"/>
        </p:nvSpPr>
        <p:spPr bwMode="auto">
          <a:xfrm>
            <a:off x="0" y="457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smtClean="0">
              <a:ea typeface="+mn-ea"/>
            </a:endParaRPr>
          </a:p>
        </p:txBody>
      </p:sp>
      <p:pic>
        <p:nvPicPr>
          <p:cNvPr id="1028" name="Picture 3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76200"/>
            <a:ext cx="1828800" cy="644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9" name="Text Box 35"/>
          <p:cNvSpPr txBox="1">
            <a:spLocks noChangeArrowheads="1"/>
          </p:cNvSpPr>
          <p:nvPr userDrawn="1"/>
        </p:nvSpPr>
        <p:spPr bwMode="auto">
          <a:xfrm>
            <a:off x="6019800" y="762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smtClean="0">
              <a:ea typeface="+mn-ea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52400" y="76200"/>
          <a:ext cx="1066800" cy="1066800"/>
        </p:xfrm>
        <a:graphic>
          <a:graphicData uri="http://schemas.openxmlformats.org/presentationml/2006/ole">
            <p:oleObj spid="_x0000_s1031" name="Fotografia Photo Editor" r:id="rId16" imgW="2247619" imgH="2247619" progId="MSPhotoEd.3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4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Narrow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Narrow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571500" y="1988840"/>
            <a:ext cx="8001000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3300"/>
                </a:solidFill>
                <a:latin typeface="Arial Unicode MS" pitchFamily="34" charset="-128"/>
              </a:rPr>
              <a:t>Baseline Emission Inventories: how to build them?</a:t>
            </a:r>
            <a:endParaRPr lang="it-IT" sz="4400" b="1" dirty="0">
              <a:solidFill>
                <a:srgbClr val="FF33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dirty="0" smtClean="0">
              <a:solidFill>
                <a:srgbClr val="FF33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dirty="0" smtClean="0">
              <a:solidFill>
                <a:srgbClr val="FF3300"/>
              </a:solidFill>
              <a:latin typeface="Arial Unicode MS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smtClean="0">
                <a:solidFill>
                  <a:srgbClr val="FF3300"/>
                </a:solidFill>
                <a:latin typeface="Arial Unicode MS" pitchFamily="34" charset="-128"/>
              </a:rPr>
              <a:t>Michele </a:t>
            </a:r>
            <a:r>
              <a:rPr lang="en-US" sz="2800" b="1" dirty="0" err="1" smtClean="0">
                <a:solidFill>
                  <a:srgbClr val="FF3300"/>
                </a:solidFill>
                <a:latin typeface="Arial Unicode MS" pitchFamily="34" charset="-128"/>
              </a:rPr>
              <a:t>Sansoni</a:t>
            </a:r>
            <a:endParaRPr lang="en-US" sz="2800" b="1" dirty="0" smtClean="0">
              <a:solidFill>
                <a:srgbClr val="FF3300"/>
              </a:solidFill>
              <a:latin typeface="Arial Unicode MS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rgbClr val="FF3300"/>
                </a:solidFill>
                <a:latin typeface="Arial Unicode MS" pitchFamily="34" charset="-128"/>
              </a:rPr>
              <a:t>Arpa Environment Agency of Emilia-Romagna Region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rgbClr val="FF3300"/>
                </a:solidFill>
                <a:latin typeface="Arial Unicode MS" pitchFamily="34" charset="-128"/>
              </a:rPr>
              <a:t>michelesansoni@arpa.emr.it</a:t>
            </a:r>
            <a:endParaRPr lang="en-US" sz="2400" dirty="0">
              <a:solidFill>
                <a:srgbClr val="FF3300"/>
              </a:solidFill>
              <a:latin typeface="Arial Unicode MS" pitchFamily="34" charset="-128"/>
            </a:endParaRPr>
          </a:p>
        </p:txBody>
      </p:sp>
      <p:pic>
        <p:nvPicPr>
          <p:cNvPr id="3" name="Picture 8" descr="N:\condiv\Zampierollo\POLITICHE COMUNITARIE\CONURBANT\ENERGY WEEK 2012\EUSEW logo 2012\eusew_2012_G_111212_H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60648"/>
            <a:ext cx="2362200" cy="74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/>
              <a:t>Scope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emissions</a:t>
            </a:r>
            <a:endParaRPr lang="it-IT" dirty="0" smtClean="0"/>
          </a:p>
        </p:txBody>
      </p:sp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179388" y="1341438"/>
            <a:ext cx="1800225" cy="865187"/>
          </a:xfrm>
          <a:prstGeom prst="flowChartAlternateProcess">
            <a:avLst/>
          </a:prstGeom>
          <a:solidFill>
            <a:srgbClr val="99CC00">
              <a:alpha val="85097"/>
            </a:srgbClr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400" b="1" dirty="0" err="1" smtClean="0">
                <a:solidFill>
                  <a:srgbClr val="340D71"/>
                </a:solidFill>
                <a:latin typeface="Arial Narrow" pitchFamily="34" charset="0"/>
              </a:rPr>
              <a:t>Direct</a:t>
            </a:r>
            <a:r>
              <a:rPr lang="it-IT" sz="2400" b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400" b="1" dirty="0" err="1" smtClean="0">
                <a:solidFill>
                  <a:srgbClr val="340D71"/>
                </a:solidFill>
                <a:latin typeface="Arial Narrow" pitchFamily="34" charset="0"/>
              </a:rPr>
              <a:t>emissions</a:t>
            </a:r>
            <a:endParaRPr lang="it-IT" sz="24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179388" y="3284538"/>
            <a:ext cx="1800225" cy="865187"/>
          </a:xfrm>
          <a:prstGeom prst="flowChartAlternateProcess">
            <a:avLst/>
          </a:prstGeom>
          <a:solidFill>
            <a:srgbClr val="99CC00">
              <a:alpha val="85097"/>
            </a:srgbClr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400" b="1" dirty="0" err="1" smtClean="0">
                <a:solidFill>
                  <a:srgbClr val="340D71"/>
                </a:solidFill>
                <a:latin typeface="Arial Narrow" pitchFamily="34" charset="0"/>
              </a:rPr>
              <a:t>Indirect</a:t>
            </a:r>
            <a:r>
              <a:rPr lang="it-IT" sz="2400" b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400" b="1" dirty="0" err="1" smtClean="0">
                <a:solidFill>
                  <a:srgbClr val="340D71"/>
                </a:solidFill>
                <a:latin typeface="Arial Narrow" pitchFamily="34" charset="0"/>
              </a:rPr>
              <a:t>emissions</a:t>
            </a:r>
            <a:endParaRPr lang="it-IT" sz="24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79388" y="5101850"/>
            <a:ext cx="1800225" cy="936625"/>
          </a:xfrm>
          <a:prstGeom prst="flowChartAlternateProcess">
            <a:avLst/>
          </a:prstGeom>
          <a:solidFill>
            <a:srgbClr val="99CC00">
              <a:alpha val="85097"/>
            </a:srgbClr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400" b="1" dirty="0" err="1" smtClean="0">
                <a:solidFill>
                  <a:srgbClr val="340D71"/>
                </a:solidFill>
                <a:latin typeface="Arial Narrow" pitchFamily="34" charset="0"/>
              </a:rPr>
              <a:t>Other</a:t>
            </a:r>
            <a:r>
              <a:rPr lang="it-IT" sz="2400" b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400" b="1" dirty="0" err="1" smtClean="0">
                <a:solidFill>
                  <a:srgbClr val="340D71"/>
                </a:solidFill>
                <a:latin typeface="Arial Narrow" pitchFamily="34" charset="0"/>
              </a:rPr>
              <a:t>direct</a:t>
            </a:r>
            <a:r>
              <a:rPr lang="it-IT" sz="2400" b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400" b="1" dirty="0" err="1" smtClean="0">
                <a:solidFill>
                  <a:srgbClr val="340D71"/>
                </a:solidFill>
                <a:latin typeface="Arial Narrow" pitchFamily="34" charset="0"/>
              </a:rPr>
              <a:t>emissions</a:t>
            </a:r>
            <a:endParaRPr lang="it-IT" sz="24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34" name="Rectangle 15"/>
          <p:cNvSpPr>
            <a:spLocks noChangeArrowheads="1"/>
          </p:cNvSpPr>
          <p:nvPr/>
        </p:nvSpPr>
        <p:spPr bwMode="auto">
          <a:xfrm>
            <a:off x="2843213" y="1196975"/>
            <a:ext cx="1512887" cy="481013"/>
          </a:xfrm>
          <a:prstGeom prst="rect">
            <a:avLst/>
          </a:prstGeom>
          <a:solidFill>
            <a:srgbClr val="FFCC00">
              <a:alpha val="94901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000" b="1" dirty="0" smtClean="0">
                <a:solidFill>
                  <a:srgbClr val="340D71"/>
                </a:solidFill>
                <a:latin typeface="Arial Narrow" pitchFamily="34" charset="0"/>
              </a:rPr>
              <a:t>community</a:t>
            </a:r>
            <a:endParaRPr lang="it-IT" sz="20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35" name="Rectangle 16"/>
          <p:cNvSpPr>
            <a:spLocks noChangeArrowheads="1"/>
          </p:cNvSpPr>
          <p:nvPr/>
        </p:nvSpPr>
        <p:spPr bwMode="auto">
          <a:xfrm>
            <a:off x="2843213" y="2060575"/>
            <a:ext cx="1512887" cy="512763"/>
          </a:xfrm>
          <a:prstGeom prst="rect">
            <a:avLst/>
          </a:prstGeom>
          <a:solidFill>
            <a:srgbClr val="FF6600">
              <a:alpha val="94901"/>
            </a:srgbClr>
          </a:solidFill>
          <a:ln w="28575" algn="ctr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000" b="1" dirty="0" smtClean="0">
                <a:solidFill>
                  <a:srgbClr val="340D71"/>
                </a:solidFill>
                <a:latin typeface="Arial Narrow" pitchFamily="34" charset="0"/>
              </a:rPr>
              <a:t>corporate</a:t>
            </a:r>
            <a:endParaRPr lang="it-IT" sz="20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36" name="AutoShape 22"/>
          <p:cNvSpPr>
            <a:spLocks noChangeArrowheads="1"/>
          </p:cNvSpPr>
          <p:nvPr/>
        </p:nvSpPr>
        <p:spPr bwMode="auto">
          <a:xfrm rot="-1800000">
            <a:off x="2051050" y="1268413"/>
            <a:ext cx="771525" cy="487362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99CC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latin typeface="Arial Narrow" pitchFamily="34" charset="0"/>
            </a:endParaRPr>
          </a:p>
        </p:txBody>
      </p:sp>
      <p:sp>
        <p:nvSpPr>
          <p:cNvPr id="22537" name="AutoShape 24"/>
          <p:cNvSpPr>
            <a:spLocks noChangeArrowheads="1"/>
          </p:cNvSpPr>
          <p:nvPr/>
        </p:nvSpPr>
        <p:spPr bwMode="auto">
          <a:xfrm rot="1800000">
            <a:off x="2054225" y="1985963"/>
            <a:ext cx="771525" cy="487362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99CC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latin typeface="Arial Narrow" pitchFamily="34" charset="0"/>
            </a:endParaRPr>
          </a:p>
        </p:txBody>
      </p:sp>
      <p:sp>
        <p:nvSpPr>
          <p:cNvPr id="22538" name="Text Box 15"/>
          <p:cNvSpPr txBox="1">
            <a:spLocks noChangeArrowheads="1"/>
          </p:cNvSpPr>
          <p:nvPr/>
        </p:nvSpPr>
        <p:spPr bwMode="auto">
          <a:xfrm>
            <a:off x="4643438" y="1196479"/>
            <a:ext cx="4500562" cy="1368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US" sz="2000" dirty="0" smtClean="0">
                <a:solidFill>
                  <a:srgbClr val="340D71"/>
                </a:solidFill>
                <a:latin typeface="Arial Narrow" pitchFamily="34" charset="0"/>
              </a:rPr>
              <a:t>related to fuel </a:t>
            </a:r>
            <a:r>
              <a:rPr lang="en-US" sz="2000" dirty="0" smtClean="0">
                <a:solidFill>
                  <a:srgbClr val="FF6600"/>
                </a:solidFill>
                <a:latin typeface="Arial Narrow" pitchFamily="34" charset="0"/>
              </a:rPr>
              <a:t>combustion</a:t>
            </a:r>
            <a:r>
              <a:rPr lang="en-US" sz="2000" dirty="0" smtClean="0">
                <a:solidFill>
                  <a:srgbClr val="340D71"/>
                </a:solidFill>
                <a:latin typeface="Arial Narrow" pitchFamily="34" charset="0"/>
              </a:rPr>
              <a:t> in the territory 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(</a:t>
            </a:r>
            <a:r>
              <a:rPr lang="it-IT" sz="2000" b="0" dirty="0" err="1" smtClean="0">
                <a:solidFill>
                  <a:srgbClr val="340D71"/>
                </a:solidFill>
                <a:latin typeface="Arial Narrow" pitchFamily="34" charset="0"/>
              </a:rPr>
              <a:t>buildings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, </a:t>
            </a:r>
            <a:r>
              <a:rPr lang="it-IT" sz="2000" b="0" dirty="0" err="1" smtClean="0">
                <a:solidFill>
                  <a:srgbClr val="340D71"/>
                </a:solidFill>
                <a:latin typeface="Arial Narrow" pitchFamily="34" charset="0"/>
              </a:rPr>
              <a:t>transportation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, …)</a:t>
            </a:r>
            <a:endParaRPr lang="it-IT" sz="2000" b="0" dirty="0">
              <a:solidFill>
                <a:srgbClr val="340D71"/>
              </a:solidFill>
              <a:latin typeface="Arial Narrow" pitchFamily="34" charset="0"/>
            </a:endParaRPr>
          </a:p>
          <a:p>
            <a:r>
              <a:rPr lang="it-IT" sz="2000" b="0" i="1" dirty="0">
                <a:solidFill>
                  <a:srgbClr val="340D71"/>
                </a:solidFill>
                <a:latin typeface="Arial Narrow" pitchFamily="34" charset="0"/>
              </a:rPr>
              <a:t>(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e.g</a:t>
            </a:r>
            <a:r>
              <a:rPr lang="it-IT" sz="2000" i="1" dirty="0" smtClean="0">
                <a:solidFill>
                  <a:srgbClr val="340D71"/>
                </a:solidFill>
                <a:latin typeface="Arial Narrow" pitchFamily="34" charset="0"/>
              </a:rPr>
              <a:t>. GHG </a:t>
            </a:r>
            <a:r>
              <a:rPr lang="it-IT" sz="2000" i="1" dirty="0" err="1" smtClean="0">
                <a:solidFill>
                  <a:srgbClr val="340D71"/>
                </a:solidFill>
                <a:latin typeface="Arial Narrow" pitchFamily="34" charset="0"/>
              </a:rPr>
              <a:t>emissions</a:t>
            </a:r>
            <a:r>
              <a:rPr lang="it-IT" sz="200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from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private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transportation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/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from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municipal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fleet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)</a:t>
            </a:r>
            <a:endParaRPr lang="it-IT" sz="2000" b="0" i="1" dirty="0">
              <a:latin typeface="Arial Narrow" pitchFamily="34" charset="0"/>
            </a:endParaRP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2843213" y="3068638"/>
            <a:ext cx="1512887" cy="481012"/>
          </a:xfrm>
          <a:prstGeom prst="rect">
            <a:avLst/>
          </a:prstGeom>
          <a:solidFill>
            <a:srgbClr val="FFCC00">
              <a:alpha val="94901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000" b="1" dirty="0" smtClean="0">
                <a:solidFill>
                  <a:srgbClr val="340D71"/>
                </a:solidFill>
                <a:latin typeface="Arial Narrow" pitchFamily="34" charset="0"/>
              </a:rPr>
              <a:t>community</a:t>
            </a:r>
            <a:endParaRPr lang="it-IT" sz="20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2843213" y="3932238"/>
            <a:ext cx="1512887" cy="512762"/>
          </a:xfrm>
          <a:prstGeom prst="rect">
            <a:avLst/>
          </a:prstGeom>
          <a:solidFill>
            <a:srgbClr val="FF6600">
              <a:alpha val="94901"/>
            </a:srgbClr>
          </a:solidFill>
          <a:ln w="28575" algn="ctr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000" b="1" dirty="0" smtClean="0">
                <a:solidFill>
                  <a:srgbClr val="340D71"/>
                </a:solidFill>
                <a:latin typeface="Arial Narrow" pitchFamily="34" charset="0"/>
              </a:rPr>
              <a:t>corporate</a:t>
            </a:r>
            <a:endParaRPr lang="it-IT" sz="20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41" name="AutoShape 22"/>
          <p:cNvSpPr>
            <a:spLocks noChangeArrowheads="1"/>
          </p:cNvSpPr>
          <p:nvPr/>
        </p:nvSpPr>
        <p:spPr bwMode="auto">
          <a:xfrm rot="-1800000">
            <a:off x="2051050" y="3140075"/>
            <a:ext cx="771525" cy="487363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99CC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latin typeface="Arial Narrow" pitchFamily="34" charset="0"/>
            </a:endParaRPr>
          </a:p>
        </p:txBody>
      </p:sp>
      <p:sp>
        <p:nvSpPr>
          <p:cNvPr id="22542" name="AutoShape 24"/>
          <p:cNvSpPr>
            <a:spLocks noChangeArrowheads="1"/>
          </p:cNvSpPr>
          <p:nvPr/>
        </p:nvSpPr>
        <p:spPr bwMode="auto">
          <a:xfrm rot="1800000">
            <a:off x="2054225" y="3857625"/>
            <a:ext cx="771525" cy="487363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99CC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latin typeface="Arial Narrow" pitchFamily="34" charset="0"/>
            </a:endParaRPr>
          </a:p>
        </p:txBody>
      </p:sp>
      <p:sp>
        <p:nvSpPr>
          <p:cNvPr id="22543" name="Text Box 20"/>
          <p:cNvSpPr txBox="1">
            <a:spLocks noChangeArrowheads="1"/>
          </p:cNvSpPr>
          <p:nvPr/>
        </p:nvSpPr>
        <p:spPr bwMode="auto">
          <a:xfrm>
            <a:off x="4572000" y="2996679"/>
            <a:ext cx="4572000" cy="144043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US" sz="2000" dirty="0" smtClean="0">
                <a:solidFill>
                  <a:srgbClr val="340D71"/>
                </a:solidFill>
                <a:latin typeface="Arial Narrow" pitchFamily="34" charset="0"/>
              </a:rPr>
              <a:t>related to </a:t>
            </a:r>
            <a:r>
              <a:rPr lang="en-US" sz="2000" dirty="0" smtClean="0">
                <a:solidFill>
                  <a:srgbClr val="FF6600"/>
                </a:solidFill>
                <a:latin typeface="Arial Narrow" pitchFamily="34" charset="0"/>
              </a:rPr>
              <a:t>production of electricity,</a:t>
            </a:r>
          </a:p>
          <a:p>
            <a:r>
              <a:rPr lang="en-US" sz="2000" dirty="0" smtClean="0">
                <a:solidFill>
                  <a:srgbClr val="FF6600"/>
                </a:solidFill>
                <a:latin typeface="Arial Narrow" pitchFamily="34" charset="0"/>
              </a:rPr>
              <a:t>heat, or cold</a:t>
            </a:r>
            <a:r>
              <a:rPr lang="en-US" sz="2000" dirty="0" smtClean="0">
                <a:solidFill>
                  <a:srgbClr val="340D71"/>
                </a:solidFill>
                <a:latin typeface="Arial Narrow" pitchFamily="34" charset="0"/>
              </a:rPr>
              <a:t> that are consumed in the territory regardless of the location of the production 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(e.g</a:t>
            </a:r>
            <a:r>
              <a:rPr lang="it-IT" sz="2000" i="1" dirty="0" smtClean="0">
                <a:solidFill>
                  <a:srgbClr val="340D71"/>
                </a:solidFill>
                <a:latin typeface="Arial Narrow" pitchFamily="34" charset="0"/>
              </a:rPr>
              <a:t>. GHG </a:t>
            </a:r>
            <a:r>
              <a:rPr lang="it-IT" sz="2000" i="1" dirty="0" err="1" smtClean="0">
                <a:solidFill>
                  <a:srgbClr val="340D71"/>
                </a:solidFill>
                <a:latin typeface="Arial Narrow" pitchFamily="34" charset="0"/>
              </a:rPr>
              <a:t>emissions</a:t>
            </a:r>
            <a:r>
              <a:rPr lang="it-IT" sz="200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from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electricity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consumptions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in community/corporate)</a:t>
            </a:r>
            <a:endParaRPr lang="it-IT" sz="2000" b="0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2842033" y="4885950"/>
            <a:ext cx="1512888" cy="481012"/>
          </a:xfrm>
          <a:prstGeom prst="rect">
            <a:avLst/>
          </a:prstGeom>
          <a:solidFill>
            <a:srgbClr val="FFCC00">
              <a:alpha val="94901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000" b="1" dirty="0" smtClean="0">
                <a:solidFill>
                  <a:srgbClr val="340D71"/>
                </a:solidFill>
                <a:latin typeface="Arial Narrow" pitchFamily="34" charset="0"/>
              </a:rPr>
              <a:t>community</a:t>
            </a:r>
            <a:endParaRPr lang="it-IT" sz="20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2842033" y="5749550"/>
            <a:ext cx="1512888" cy="512762"/>
          </a:xfrm>
          <a:prstGeom prst="rect">
            <a:avLst/>
          </a:prstGeom>
          <a:solidFill>
            <a:srgbClr val="FF6600">
              <a:alpha val="94901"/>
            </a:srgbClr>
          </a:solidFill>
          <a:ln w="28575" algn="ctr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000" b="1" dirty="0" smtClean="0">
                <a:solidFill>
                  <a:srgbClr val="340D71"/>
                </a:solidFill>
                <a:latin typeface="Arial Narrow" pitchFamily="34" charset="0"/>
              </a:rPr>
              <a:t>corporate</a:t>
            </a:r>
            <a:endParaRPr lang="it-IT" sz="2000" b="1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546" name="AutoShape 22"/>
          <p:cNvSpPr>
            <a:spLocks noChangeArrowheads="1"/>
          </p:cNvSpPr>
          <p:nvPr/>
        </p:nvSpPr>
        <p:spPr bwMode="auto">
          <a:xfrm rot="-1800000">
            <a:off x="2049871" y="4957387"/>
            <a:ext cx="771525" cy="487363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99CC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latin typeface="Arial Narrow" pitchFamily="34" charset="0"/>
            </a:endParaRPr>
          </a:p>
        </p:txBody>
      </p:sp>
      <p:sp>
        <p:nvSpPr>
          <p:cNvPr id="22547" name="AutoShape 24"/>
          <p:cNvSpPr>
            <a:spLocks noChangeArrowheads="1"/>
          </p:cNvSpPr>
          <p:nvPr/>
        </p:nvSpPr>
        <p:spPr bwMode="auto">
          <a:xfrm rot="1800000">
            <a:off x="2053046" y="5674937"/>
            <a:ext cx="771525" cy="487363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99CC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2000">
              <a:latin typeface="Arial Narrow" pitchFamily="34" charset="0"/>
            </a:endParaRPr>
          </a:p>
        </p:txBody>
      </p:sp>
      <p:sp>
        <p:nvSpPr>
          <p:cNvPr id="22548" name="Text Box 25"/>
          <p:cNvSpPr txBox="1">
            <a:spLocks noChangeArrowheads="1"/>
          </p:cNvSpPr>
          <p:nvPr/>
        </p:nvSpPr>
        <p:spPr bwMode="auto">
          <a:xfrm>
            <a:off x="4572000" y="4868887"/>
            <a:ext cx="4572000" cy="1368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US" sz="2000" dirty="0" smtClean="0">
                <a:solidFill>
                  <a:srgbClr val="340D71"/>
                </a:solidFill>
                <a:latin typeface="Arial Narrow" pitchFamily="34" charset="0"/>
              </a:rPr>
              <a:t>other direct emissions that occur in the territory </a:t>
            </a:r>
            <a:r>
              <a:rPr lang="it-IT" sz="2000" dirty="0" err="1" smtClean="0">
                <a:solidFill>
                  <a:srgbClr val="FF6600"/>
                </a:solidFill>
                <a:latin typeface="Arial Narrow" pitchFamily="34" charset="0"/>
              </a:rPr>
              <a:t>not</a:t>
            </a:r>
            <a:r>
              <a:rPr lang="it-IT" sz="2000" dirty="0" smtClean="0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it-IT" sz="2000" dirty="0" err="1" smtClean="0">
                <a:solidFill>
                  <a:srgbClr val="FF6600"/>
                </a:solidFill>
                <a:latin typeface="Arial Narrow" pitchFamily="34" charset="0"/>
              </a:rPr>
              <a:t>related</a:t>
            </a:r>
            <a:r>
              <a:rPr lang="it-IT" sz="2000" dirty="0" smtClean="0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it-IT" sz="2000" dirty="0" err="1" smtClean="0">
                <a:solidFill>
                  <a:srgbClr val="FF6600"/>
                </a:solidFill>
                <a:latin typeface="Arial Narrow" pitchFamily="34" charset="0"/>
              </a:rPr>
              <a:t>to</a:t>
            </a:r>
            <a:r>
              <a:rPr lang="it-IT" sz="2000" dirty="0" smtClean="0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it-IT" sz="2000" dirty="0" err="1" smtClean="0">
                <a:solidFill>
                  <a:srgbClr val="FF6600"/>
                </a:solidFill>
                <a:latin typeface="Arial Narrow" pitchFamily="34" charset="0"/>
              </a:rPr>
              <a:t>energy</a:t>
            </a:r>
            <a:r>
              <a:rPr lang="it-IT" sz="2000" dirty="0" smtClean="0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(</a:t>
            </a:r>
            <a:r>
              <a:rPr lang="it-IT" sz="2000" b="0" dirty="0" err="1" smtClean="0">
                <a:solidFill>
                  <a:srgbClr val="340D71"/>
                </a:solidFill>
                <a:latin typeface="Arial Narrow" pitchFamily="34" charset="0"/>
              </a:rPr>
              <a:t>agriculture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, </a:t>
            </a:r>
            <a:r>
              <a:rPr lang="it-IT" sz="2000" b="0" dirty="0" err="1" smtClean="0">
                <a:solidFill>
                  <a:srgbClr val="340D71"/>
                </a:solidFill>
                <a:latin typeface="Arial Narrow" pitchFamily="34" charset="0"/>
              </a:rPr>
              <a:t>waste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 management, …) 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(e.g. CH4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emissions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from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enteric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fermentation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/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landfill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controlled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i="1" dirty="0" err="1" smtClean="0">
                <a:solidFill>
                  <a:srgbClr val="340D71"/>
                </a:solidFill>
                <a:latin typeface="Arial Narrow" pitchFamily="34" charset="0"/>
              </a:rPr>
              <a:t>by</a:t>
            </a:r>
            <a:r>
              <a:rPr lang="it-IT" sz="2000" b="0" i="1" dirty="0" smtClean="0">
                <a:solidFill>
                  <a:srgbClr val="340D71"/>
                </a:solidFill>
                <a:latin typeface="Arial Narrow" pitchFamily="34" charset="0"/>
              </a:rPr>
              <a:t> LG)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endParaRPr lang="it-IT" sz="2000" b="0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668344" y="2492896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2.2, p.56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56131" y="4797152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rial Narrow" pitchFamily="34" charset="0"/>
              </a:rPr>
              <a:t>scope 1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656131" y="212356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rial Narrow" pitchFamily="34" charset="0"/>
              </a:rPr>
              <a:t>scope 1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656131" y="2996952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Arial Narrow" pitchFamily="34" charset="0"/>
              </a:rPr>
              <a:t>scope 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GHG included in an inventory</a:t>
            </a:r>
          </a:p>
        </p:txBody>
      </p:sp>
      <p:graphicFrame>
        <p:nvGraphicFramePr>
          <p:cNvPr id="35915" name="Group 75"/>
          <p:cNvGraphicFramePr>
            <a:graphicFrameLocks noGrp="1"/>
          </p:cNvGraphicFramePr>
          <p:nvPr/>
        </p:nvGraphicFramePr>
        <p:xfrm>
          <a:off x="323528" y="908720"/>
          <a:ext cx="8205365" cy="5254252"/>
        </p:xfrm>
        <a:graphic>
          <a:graphicData uri="http://schemas.openxmlformats.org/drawingml/2006/table">
            <a:tbl>
              <a:tblPr/>
              <a:tblGrid>
                <a:gridCol w="2016224"/>
                <a:gridCol w="1419614"/>
                <a:gridCol w="1563909"/>
                <a:gridCol w="1563910"/>
                <a:gridCol w="1641708"/>
              </a:tblGrid>
              <a:tr h="1078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40D7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marL="86857" marR="86857" marT="45166" marB="4516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CO</a:t>
                      </a:r>
                      <a:r>
                        <a:rPr kumimoji="0" lang="en-GB" sz="4000" b="1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86857" marR="86857" marT="45166" marB="45166" anchor="ctr" horzOverflow="overflow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CH</a:t>
                      </a:r>
                      <a:r>
                        <a:rPr kumimoji="0" lang="en-GB" sz="4000" b="1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4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N</a:t>
                      </a:r>
                      <a:r>
                        <a:rPr kumimoji="0" lang="en-GB" sz="4000" b="1" i="0" u="none" strike="noStrike" cap="none" normalizeH="0" baseline="-25000" noProof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2</a:t>
                      </a:r>
                      <a:r>
                        <a:rPr kumimoji="0" lang="en-GB" sz="4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O</a:t>
                      </a: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F-gas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(SF</a:t>
                      </a:r>
                      <a:r>
                        <a:rPr kumimoji="0" lang="en-GB" sz="1800" b="1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6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, HFC, PFC) </a:t>
                      </a: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980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Energy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(Combustion, Exploitation, Distribution, Processing)</a:t>
                      </a:r>
                    </a:p>
                  </a:txBody>
                  <a:tcPr marL="86857" marR="86857" marT="45166" marB="45166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340D7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9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Industrial Processes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(Chemical reactions, fugitive emissions)</a:t>
                      </a:r>
                    </a:p>
                  </a:txBody>
                  <a:tcPr marL="86857" marR="86857" marT="45166" marB="45166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4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Waste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(Landfills, Wastewater, Incineration)</a:t>
                      </a:r>
                    </a:p>
                  </a:txBody>
                  <a:tcPr marL="86857" marR="86857" marT="45166" marB="45166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340D7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0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Agriculture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(Animals, Fertilizers, Land use)</a:t>
                      </a:r>
                    </a:p>
                  </a:txBody>
                  <a:tcPr marL="86857" marR="86857" marT="45166" marB="45166" anchor="ctr" horzOverflow="overflow">
                    <a:lnL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340D7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ea typeface="ＭＳ Ｐゴシック" charset="-128"/>
                        <a:sym typeface="Wingdings" pitchFamily="2" charset="2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7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40D7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86857" marR="86857" marT="45166" marB="45166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ttangolo 35"/>
          <p:cNvSpPr/>
          <p:nvPr/>
        </p:nvSpPr>
        <p:spPr>
          <a:xfrm>
            <a:off x="2267744" y="2263765"/>
            <a:ext cx="15580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+++</a:t>
            </a:r>
            <a:endParaRPr lang="en-GB" sz="4000" dirty="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6974430" y="3343885"/>
            <a:ext cx="15580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+++</a:t>
            </a:r>
            <a:endParaRPr lang="en-GB" sz="4000" dirty="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5318246" y="5360109"/>
            <a:ext cx="15580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+++</a:t>
            </a:r>
            <a:endParaRPr lang="en-GB" sz="4000" dirty="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269159" y="4411835"/>
            <a:ext cx="15580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802833" y="5360109"/>
            <a:ext cx="15580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3802833" y="4411835"/>
            <a:ext cx="15580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5269159" y="3331691"/>
            <a:ext cx="15580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315001" y="2251571"/>
            <a:ext cx="155801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3756991" y="2251571"/>
            <a:ext cx="1558010" cy="72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3756991" y="3331691"/>
            <a:ext cx="1558010" cy="72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2290665" y="3331691"/>
            <a:ext cx="1558010" cy="72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2290665" y="4411835"/>
            <a:ext cx="1558010" cy="72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2290665" y="5347915"/>
            <a:ext cx="1558010" cy="72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smtClean="0">
                <a:ln w="12700">
                  <a:solidFill>
                    <a:srgbClr val="99CC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+</a:t>
            </a:r>
            <a:endParaRPr lang="en-GB" sz="4000">
              <a:ln w="12700">
                <a:solidFill>
                  <a:srgbClr val="99CCFF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827584" y="1556792"/>
            <a:ext cx="88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GB" b="1" dirty="0" smtClean="0">
                <a:solidFill>
                  <a:srgbClr val="340D71"/>
                </a:solidFill>
                <a:latin typeface="Arial Narrow" pitchFamily="34" charset="0"/>
              </a:rPr>
              <a:t>Sectors</a:t>
            </a:r>
          </a:p>
        </p:txBody>
      </p:sp>
      <p:sp>
        <p:nvSpPr>
          <p:cNvPr id="18" name="Rettangolo 17"/>
          <p:cNvSpPr/>
          <p:nvPr/>
        </p:nvSpPr>
        <p:spPr>
          <a:xfrm rot="16200000">
            <a:off x="1775141" y="124801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GB" b="1" dirty="0" smtClean="0">
                <a:solidFill>
                  <a:srgbClr val="340D71"/>
                </a:solidFill>
                <a:latin typeface="Arial Narrow" pitchFamily="34" charset="0"/>
              </a:rPr>
              <a:t>GHG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emissions_share_sector_eu27.png"/>
          <p:cNvPicPr>
            <a:picLocks noChangeAspect="1"/>
          </p:cNvPicPr>
          <p:nvPr/>
        </p:nvPicPr>
        <p:blipFill>
          <a:blip r:embed="rId3" cstate="print"/>
          <a:srcRect l="25534" t="11122" r="25534" b="21335"/>
          <a:stretch>
            <a:fillRect/>
          </a:stretch>
        </p:blipFill>
        <p:spPr>
          <a:xfrm>
            <a:off x="5004048" y="3425282"/>
            <a:ext cx="2664296" cy="2618443"/>
          </a:xfrm>
          <a:prstGeom prst="rect">
            <a:avLst/>
          </a:prstGeom>
        </p:spPr>
      </p:pic>
      <p:pic>
        <p:nvPicPr>
          <p:cNvPr id="19" name="Immagine 18" descr="emissions_share_gas_eu27.png"/>
          <p:cNvPicPr>
            <a:picLocks noChangeAspect="1"/>
          </p:cNvPicPr>
          <p:nvPr/>
        </p:nvPicPr>
        <p:blipFill>
          <a:blip r:embed="rId4" cstate="print"/>
          <a:srcRect l="26912" t="10993" r="26603" b="26801"/>
          <a:stretch>
            <a:fillRect/>
          </a:stretch>
        </p:blipFill>
        <p:spPr>
          <a:xfrm>
            <a:off x="179512" y="2791817"/>
            <a:ext cx="3096344" cy="2950041"/>
          </a:xfrm>
          <a:prstGeom prst="rect">
            <a:avLst/>
          </a:prstGeom>
        </p:spPr>
      </p:pic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 smtClean="0"/>
              <a:t>GHG emissions by gas and sector </a:t>
            </a:r>
            <a:r>
              <a:rPr lang="en-GB" sz="2700" dirty="0" smtClean="0"/>
              <a:t>(EU27, 2009)</a:t>
            </a:r>
            <a:endParaRPr lang="en-GB" sz="3200" dirty="0" smtClean="0"/>
          </a:p>
        </p:txBody>
      </p:sp>
      <p:sp>
        <p:nvSpPr>
          <p:cNvPr id="24579" name="Rectangle 12"/>
          <p:cNvSpPr>
            <a:spLocks noGrp="1" noChangeArrowheads="1"/>
          </p:cNvSpPr>
          <p:nvPr>
            <p:ph sz="half" idx="4294967295"/>
          </p:nvPr>
        </p:nvSpPr>
        <p:spPr>
          <a:xfrm>
            <a:off x="0" y="1340768"/>
            <a:ext cx="43180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400" b="1" smtClean="0">
                <a:solidFill>
                  <a:srgbClr val="FF6600"/>
                </a:solidFill>
              </a:rPr>
              <a:t>Carbon dioxide CO2</a:t>
            </a:r>
          </a:p>
          <a:p>
            <a:pPr lvl="1">
              <a:lnSpc>
                <a:spcPct val="110000"/>
              </a:lnSpc>
            </a:pPr>
            <a:r>
              <a:rPr lang="en-GB" sz="2000" smtClean="0"/>
              <a:t>the main contribution (82% of total)</a:t>
            </a:r>
          </a:p>
        </p:txBody>
      </p:sp>
      <p:sp>
        <p:nvSpPr>
          <p:cNvPr id="24580" name="Segnaposto contenuto 21"/>
          <p:cNvSpPr>
            <a:spLocks noGrp="1"/>
          </p:cNvSpPr>
          <p:nvPr>
            <p:ph sz="half" idx="4294967295"/>
          </p:nvPr>
        </p:nvSpPr>
        <p:spPr>
          <a:xfrm>
            <a:off x="4826000" y="1340768"/>
            <a:ext cx="43180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400" b="1" dirty="0" smtClean="0">
                <a:solidFill>
                  <a:srgbClr val="FF6600"/>
                </a:solidFill>
              </a:rPr>
              <a:t>Energy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80% of total emissions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includes energy industries, energy uses (commercial, residential), transports</a:t>
            </a:r>
          </a:p>
          <a:p>
            <a:pPr>
              <a:lnSpc>
                <a:spcPct val="110000"/>
              </a:lnSpc>
            </a:pPr>
            <a:endParaRPr lang="en-GB" sz="2400" b="1" dirty="0" smtClean="0"/>
          </a:p>
        </p:txBody>
      </p:sp>
      <p:sp>
        <p:nvSpPr>
          <p:cNvPr id="24591" name="CasellaDiTesto 9"/>
          <p:cNvSpPr txBox="1">
            <a:spLocks noChangeArrowheads="1"/>
          </p:cNvSpPr>
          <p:nvPr/>
        </p:nvSpPr>
        <p:spPr bwMode="auto">
          <a:xfrm>
            <a:off x="7414186" y="3656057"/>
            <a:ext cx="1148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2">
                    <a:lumMod val="75000"/>
                  </a:schemeClr>
                </a:solidFill>
              </a:rPr>
              <a:t>Energy 79.3%</a:t>
            </a:r>
            <a:endParaRPr lang="en-GB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592" name="CasellaDiTesto 10"/>
          <p:cNvSpPr txBox="1">
            <a:spLocks noChangeArrowheads="1"/>
          </p:cNvSpPr>
          <p:nvPr/>
        </p:nvSpPr>
        <p:spPr bwMode="auto">
          <a:xfrm>
            <a:off x="7382131" y="5266743"/>
            <a:ext cx="1566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rgbClr val="FF0000"/>
                </a:solidFill>
              </a:rPr>
              <a:t>Industrial Processes</a:t>
            </a:r>
          </a:p>
          <a:p>
            <a:pPr algn="ctr"/>
            <a:r>
              <a:rPr lang="en-GB" sz="1200" smtClean="0">
                <a:solidFill>
                  <a:srgbClr val="FF0000"/>
                </a:solidFill>
              </a:rPr>
              <a:t>7.0%</a:t>
            </a:r>
            <a:endParaRPr lang="en-GB" sz="1200">
              <a:solidFill>
                <a:srgbClr val="FF0000"/>
              </a:solidFill>
            </a:endParaRPr>
          </a:p>
        </p:txBody>
      </p:sp>
      <p:sp>
        <p:nvSpPr>
          <p:cNvPr id="24593" name="CasellaDiTesto 11"/>
          <p:cNvSpPr txBox="1">
            <a:spLocks noChangeArrowheads="1"/>
          </p:cNvSpPr>
          <p:nvPr/>
        </p:nvSpPr>
        <p:spPr bwMode="auto">
          <a:xfrm>
            <a:off x="7594490" y="4899173"/>
            <a:ext cx="1007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rgbClr val="FF6600"/>
                </a:solidFill>
              </a:rPr>
              <a:t>Waste 3.2%</a:t>
            </a:r>
            <a:endParaRPr lang="en-GB" sz="1200">
              <a:solidFill>
                <a:srgbClr val="FF6600"/>
              </a:solidFill>
            </a:endParaRPr>
          </a:p>
        </p:txBody>
      </p:sp>
      <p:sp>
        <p:nvSpPr>
          <p:cNvPr id="24594" name="CasellaDiTesto 12"/>
          <p:cNvSpPr txBox="1">
            <a:spLocks noChangeArrowheads="1"/>
          </p:cNvSpPr>
          <p:nvPr/>
        </p:nvSpPr>
        <p:spPr bwMode="auto">
          <a:xfrm>
            <a:off x="7024153" y="5739834"/>
            <a:ext cx="13949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rgbClr val="0070C0"/>
                </a:solidFill>
              </a:rPr>
              <a:t>Agriculture 10.3%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24595" name="CasellaDiTesto 13"/>
          <p:cNvSpPr txBox="1">
            <a:spLocks noChangeArrowheads="1"/>
          </p:cNvSpPr>
          <p:nvPr/>
        </p:nvSpPr>
        <p:spPr bwMode="auto">
          <a:xfrm>
            <a:off x="7591853" y="4503869"/>
            <a:ext cx="11657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rgbClr val="00B0F0"/>
                </a:solidFill>
              </a:rPr>
              <a:t>Solvents 0.2%</a:t>
            </a:r>
            <a:endParaRPr lang="en-GB" sz="1200">
              <a:solidFill>
                <a:srgbClr val="00B0F0"/>
              </a:solidFill>
            </a:endParaRPr>
          </a:p>
        </p:txBody>
      </p:sp>
      <p:sp>
        <p:nvSpPr>
          <p:cNvPr id="24586" name="CasellaDiTesto 14"/>
          <p:cNvSpPr txBox="1">
            <a:spLocks noChangeArrowheads="1"/>
          </p:cNvSpPr>
          <p:nvPr/>
        </p:nvSpPr>
        <p:spPr bwMode="auto">
          <a:xfrm>
            <a:off x="2483768" y="2636912"/>
            <a:ext cx="12458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smtClean="0">
                <a:solidFill>
                  <a:srgbClr val="FF6600"/>
                </a:solidFill>
              </a:rPr>
              <a:t>CO2 81.6%</a:t>
            </a:r>
            <a:endParaRPr lang="en-GB" sz="1600">
              <a:solidFill>
                <a:srgbClr val="FF6600"/>
              </a:solidFill>
            </a:endParaRPr>
          </a:p>
        </p:txBody>
      </p:sp>
      <p:sp>
        <p:nvSpPr>
          <p:cNvPr id="24587" name="CasellaDiTesto 15"/>
          <p:cNvSpPr txBox="1">
            <a:spLocks noChangeArrowheads="1"/>
          </p:cNvSpPr>
          <p:nvPr/>
        </p:nvSpPr>
        <p:spPr bwMode="auto">
          <a:xfrm>
            <a:off x="2987824" y="3259723"/>
            <a:ext cx="1223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smtClean="0">
                <a:solidFill>
                  <a:srgbClr val="FF0000"/>
                </a:solidFill>
              </a:rPr>
              <a:t>F gas 1,8%</a:t>
            </a:r>
            <a:endParaRPr lang="en-GB" sz="1600">
              <a:solidFill>
                <a:srgbClr val="FF0000"/>
              </a:solidFill>
            </a:endParaRPr>
          </a:p>
        </p:txBody>
      </p:sp>
      <p:sp>
        <p:nvSpPr>
          <p:cNvPr id="24588" name="CasellaDiTesto 16"/>
          <p:cNvSpPr txBox="1">
            <a:spLocks noChangeArrowheads="1"/>
          </p:cNvSpPr>
          <p:nvPr/>
        </p:nvSpPr>
        <p:spPr bwMode="auto">
          <a:xfrm>
            <a:off x="3275856" y="3789040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N2O 7.7%</a:t>
            </a:r>
            <a:endParaRPr lang="en-GB" sz="1600">
              <a:solidFill>
                <a:srgbClr val="0070C0"/>
              </a:solidFill>
            </a:endParaRPr>
          </a:p>
        </p:txBody>
      </p:sp>
      <p:sp>
        <p:nvSpPr>
          <p:cNvPr id="24589" name="CasellaDiTesto 17"/>
          <p:cNvSpPr txBox="1">
            <a:spLocks noChangeArrowheads="1"/>
          </p:cNvSpPr>
          <p:nvPr/>
        </p:nvSpPr>
        <p:spPr bwMode="auto">
          <a:xfrm>
            <a:off x="3203848" y="4581128"/>
            <a:ext cx="11192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smtClean="0">
                <a:solidFill>
                  <a:srgbClr val="00B0F0"/>
                </a:solidFill>
              </a:rPr>
              <a:t>CH4 9.0%</a:t>
            </a:r>
            <a:endParaRPr lang="en-GB" sz="1600">
              <a:solidFill>
                <a:srgbClr val="00B0F0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62205" y="6021288"/>
            <a:ext cx="8419590" cy="278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n-GB" sz="1100" b="0" smtClean="0">
                <a:solidFill>
                  <a:srgbClr val="340D71"/>
                </a:solidFill>
                <a:latin typeface="+mn-lt"/>
              </a:rPr>
              <a:t>Source: EEA greenhouse gas - data viewer (http://www.eea.europa.eu/data-and-maps/data/data-viewers/greenhouse-gases-viewer)</a:t>
            </a:r>
            <a:endParaRPr lang="en-GB" sz="1100" b="0">
              <a:solidFill>
                <a:srgbClr val="340D7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emissions_energy_eu27.png"/>
          <p:cNvPicPr>
            <a:picLocks noChangeAspect="1"/>
          </p:cNvPicPr>
          <p:nvPr/>
        </p:nvPicPr>
        <p:blipFill>
          <a:blip r:embed="rId2" cstate="print"/>
          <a:srcRect l="6116" t="8591" r="2137" b="20965"/>
          <a:stretch>
            <a:fillRect/>
          </a:stretch>
        </p:blipFill>
        <p:spPr>
          <a:xfrm>
            <a:off x="35496" y="1412776"/>
            <a:ext cx="8496944" cy="4644996"/>
          </a:xfrm>
          <a:prstGeom prst="rect">
            <a:avLst/>
          </a:prstGeom>
        </p:spPr>
      </p:pic>
      <p:sp>
        <p:nvSpPr>
          <p:cNvPr id="25602" name="Titolo 5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Contribution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sector</a:t>
            </a:r>
            <a:r>
              <a:rPr lang="it-IT" dirty="0" smtClean="0"/>
              <a:t> </a:t>
            </a:r>
            <a:r>
              <a:rPr lang="it-IT" sz="2800" dirty="0" smtClean="0"/>
              <a:t>(EU27, 2009)</a:t>
            </a:r>
            <a:endParaRPr lang="it-IT" sz="4800" dirty="0" smtClean="0"/>
          </a:p>
        </p:txBody>
      </p:sp>
      <p:sp>
        <p:nvSpPr>
          <p:cNvPr id="25605" name="CasellaDiTesto 7"/>
          <p:cNvSpPr txBox="1">
            <a:spLocks noChangeArrowheads="1"/>
          </p:cNvSpPr>
          <p:nvPr/>
        </p:nvSpPr>
        <p:spPr bwMode="auto">
          <a:xfrm>
            <a:off x="8282535" y="1793131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79.3%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5606" name="CasellaDiTesto 8"/>
          <p:cNvSpPr txBox="1">
            <a:spLocks noChangeArrowheads="1"/>
          </p:cNvSpPr>
          <p:nvPr/>
        </p:nvSpPr>
        <p:spPr bwMode="auto">
          <a:xfrm>
            <a:off x="5589490" y="2204864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30.6%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5607" name="CasellaDiTesto 9"/>
          <p:cNvSpPr txBox="1">
            <a:spLocks noChangeArrowheads="1"/>
          </p:cNvSpPr>
          <p:nvPr/>
        </p:nvSpPr>
        <p:spPr bwMode="auto">
          <a:xfrm>
            <a:off x="5025952" y="2624386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20.2%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5608" name="CasellaDiTesto 10"/>
          <p:cNvSpPr txBox="1">
            <a:spLocks noChangeArrowheads="1"/>
          </p:cNvSpPr>
          <p:nvPr/>
        </p:nvSpPr>
        <p:spPr bwMode="auto">
          <a:xfrm>
            <a:off x="4521896" y="3034616"/>
            <a:ext cx="821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11.5%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5609" name="CasellaDiTesto 11"/>
          <p:cNvSpPr txBox="1">
            <a:spLocks noChangeArrowheads="1"/>
          </p:cNvSpPr>
          <p:nvPr/>
        </p:nvSpPr>
        <p:spPr bwMode="auto">
          <a:xfrm>
            <a:off x="4452364" y="3451999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9.6</a:t>
            </a:r>
            <a:r>
              <a:rPr lang="it-IT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25610" name="CasellaDiTesto 12"/>
          <p:cNvSpPr txBox="1">
            <a:spLocks noChangeArrowheads="1"/>
          </p:cNvSpPr>
          <p:nvPr/>
        </p:nvSpPr>
        <p:spPr bwMode="auto">
          <a:xfrm>
            <a:off x="4103811" y="3857832"/>
            <a:ext cx="710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3.7</a:t>
            </a:r>
            <a:r>
              <a:rPr lang="it-IT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06400" y="6021288"/>
            <a:ext cx="8419590" cy="2976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100" b="0" dirty="0" smtClean="0">
                <a:solidFill>
                  <a:srgbClr val="340D71"/>
                </a:solidFill>
                <a:latin typeface="+mn-lt"/>
              </a:rPr>
              <a:t>Source: </a:t>
            </a:r>
            <a:r>
              <a:rPr lang="en-US" sz="1100" b="0" dirty="0">
                <a:solidFill>
                  <a:srgbClr val="340D71"/>
                </a:solidFill>
                <a:latin typeface="+mn-lt"/>
              </a:rPr>
              <a:t>EEA greenhouse gas - data viewer (http://www.eea.europa.eu/data-and-maps/data/data-viewers/greenhouse-gases-viewer)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emissions_country_eu27.png"/>
          <p:cNvPicPr>
            <a:picLocks noChangeAspect="1"/>
          </p:cNvPicPr>
          <p:nvPr/>
        </p:nvPicPr>
        <p:blipFill>
          <a:blip r:embed="rId2" cstate="print"/>
          <a:srcRect l="4273" t="10482" r="1534" b="23645"/>
          <a:stretch>
            <a:fillRect/>
          </a:stretch>
        </p:blipFill>
        <p:spPr>
          <a:xfrm>
            <a:off x="287842" y="1772816"/>
            <a:ext cx="8532630" cy="4248473"/>
          </a:xfrm>
          <a:prstGeom prst="rect">
            <a:avLst/>
          </a:prstGeom>
        </p:spPr>
      </p:pic>
      <p:sp>
        <p:nvSpPr>
          <p:cNvPr id="26627" name="Titolo 1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Emissions</a:t>
            </a:r>
            <a:r>
              <a:rPr lang="it-IT" dirty="0" smtClean="0"/>
              <a:t> </a:t>
            </a:r>
            <a:r>
              <a:rPr lang="it-IT" dirty="0" err="1" smtClean="0"/>
              <a:t>shares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country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800" dirty="0" smtClean="0"/>
              <a:t>(EU27, 2009 %)</a:t>
            </a:r>
            <a:endParaRPr lang="it-IT" dirty="0" smtClean="0"/>
          </a:p>
        </p:txBody>
      </p:sp>
      <p:sp>
        <p:nvSpPr>
          <p:cNvPr id="26629" name="CasellaDiTesto 5"/>
          <p:cNvSpPr txBox="1">
            <a:spLocks noChangeArrowheads="1"/>
          </p:cNvSpPr>
          <p:nvPr/>
        </p:nvSpPr>
        <p:spPr bwMode="auto">
          <a:xfrm>
            <a:off x="299483" y="1340768"/>
            <a:ext cx="1316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DE 19.9%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920 M </a:t>
            </a:r>
            <a:r>
              <a:rPr lang="it-IT" sz="1400" b="1" dirty="0" err="1" smtClean="0">
                <a:solidFill>
                  <a:srgbClr val="FF6600"/>
                </a:solidFill>
              </a:rPr>
              <a:t>tonnes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06400" y="6021388"/>
            <a:ext cx="8332788" cy="2968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100" b="0" dirty="0">
                <a:solidFill>
                  <a:srgbClr val="340D71"/>
                </a:solidFill>
                <a:latin typeface="+mn-lt"/>
              </a:rPr>
              <a:t>Fonte: </a:t>
            </a:r>
            <a:r>
              <a:rPr lang="en-US" sz="1100" b="0" dirty="0">
                <a:solidFill>
                  <a:srgbClr val="340D71"/>
                </a:solidFill>
                <a:latin typeface="+mn-lt"/>
              </a:rPr>
              <a:t>EEA greenhouse gas - data viewer (http://www.eea.europa.eu/data-and-maps/data/data-viewers/greenhouse-gases-viewer)</a:t>
            </a:r>
          </a:p>
        </p:txBody>
      </p:sp>
      <p:sp>
        <p:nvSpPr>
          <p:cNvPr id="17" name="CasellaDiTesto 5"/>
          <p:cNvSpPr txBox="1">
            <a:spLocks noChangeArrowheads="1"/>
          </p:cNvSpPr>
          <p:nvPr/>
        </p:nvSpPr>
        <p:spPr bwMode="auto">
          <a:xfrm>
            <a:off x="1502918" y="2708920"/>
            <a:ext cx="692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IT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10.6%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19" name="CasellaDiTesto 5"/>
          <p:cNvSpPr txBox="1">
            <a:spLocks noChangeArrowheads="1"/>
          </p:cNvSpPr>
          <p:nvPr/>
        </p:nvSpPr>
        <p:spPr bwMode="auto">
          <a:xfrm>
            <a:off x="2101414" y="3140968"/>
            <a:ext cx="593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ES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8.0%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0" name="CasellaDiTesto 5"/>
          <p:cNvSpPr txBox="1">
            <a:spLocks noChangeArrowheads="1"/>
          </p:cNvSpPr>
          <p:nvPr/>
        </p:nvSpPr>
        <p:spPr bwMode="auto">
          <a:xfrm>
            <a:off x="4355976" y="4057908"/>
            <a:ext cx="593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HU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1.4%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2" name="CasellaDiTesto 5"/>
          <p:cNvSpPr txBox="1">
            <a:spLocks noChangeArrowheads="1"/>
          </p:cNvSpPr>
          <p:nvPr/>
        </p:nvSpPr>
        <p:spPr bwMode="auto">
          <a:xfrm>
            <a:off x="5796136" y="4077072"/>
            <a:ext cx="593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BG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1.3%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3" name="CasellaDiTesto 5"/>
          <p:cNvSpPr txBox="1">
            <a:spLocks noChangeArrowheads="1"/>
          </p:cNvSpPr>
          <p:nvPr/>
        </p:nvSpPr>
        <p:spPr bwMode="auto">
          <a:xfrm>
            <a:off x="2970456" y="3861048"/>
            <a:ext cx="593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RO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2.8%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5" name="CasellaDiTesto 5"/>
          <p:cNvSpPr txBox="1">
            <a:spLocks noChangeArrowheads="1"/>
          </p:cNvSpPr>
          <p:nvPr/>
        </p:nvSpPr>
        <p:spPr bwMode="auto">
          <a:xfrm>
            <a:off x="7884368" y="4221088"/>
            <a:ext cx="593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CY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0.2%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724128" y="2060848"/>
            <a:ext cx="2808312" cy="649399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Total EU27: 4614.5 M </a:t>
            </a:r>
            <a:r>
              <a:rPr lang="en-US" sz="1600" dirty="0" err="1" smtClean="0">
                <a:solidFill>
                  <a:schemeClr val="tx1"/>
                </a:solidFill>
                <a:latin typeface="Arial Narrow" pitchFamily="34" charset="0"/>
              </a:rPr>
              <a:t>tonnes</a:t>
            </a:r>
            <a:endParaRPr lang="en-US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Average EU27: 171 M </a:t>
            </a:r>
            <a:r>
              <a:rPr lang="en-US" sz="1600" dirty="0" err="1" smtClean="0">
                <a:solidFill>
                  <a:schemeClr val="tx1"/>
                </a:solidFill>
                <a:latin typeface="Arial Narrow" pitchFamily="34" charset="0"/>
              </a:rPr>
              <a:t>tonnes</a:t>
            </a:r>
            <a:endParaRPr lang="it-IT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CasellaDiTesto 5"/>
          <p:cNvSpPr txBox="1">
            <a:spLocks noChangeArrowheads="1"/>
          </p:cNvSpPr>
          <p:nvPr/>
        </p:nvSpPr>
        <p:spPr bwMode="auto">
          <a:xfrm>
            <a:off x="7452321" y="4221088"/>
            <a:ext cx="593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LV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0.2%</a:t>
            </a:r>
            <a:endParaRPr lang="it-IT" sz="14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emissions_capita_eu27.png"/>
          <p:cNvPicPr>
            <a:picLocks noChangeAspect="1"/>
          </p:cNvPicPr>
          <p:nvPr/>
        </p:nvPicPr>
        <p:blipFill>
          <a:blip r:embed="rId2" cstate="print"/>
          <a:srcRect l="3515" t="9904" r="2292" b="21665"/>
          <a:stretch>
            <a:fillRect/>
          </a:stretch>
        </p:blipFill>
        <p:spPr>
          <a:xfrm>
            <a:off x="251520" y="1700808"/>
            <a:ext cx="8424936" cy="4357726"/>
          </a:xfrm>
          <a:prstGeom prst="rect">
            <a:avLst/>
          </a:prstGeom>
        </p:spPr>
      </p:pic>
      <p:sp>
        <p:nvSpPr>
          <p:cNvPr id="26627" name="Titolo 1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Emissions</a:t>
            </a:r>
            <a:r>
              <a:rPr lang="it-IT" dirty="0" smtClean="0"/>
              <a:t> per capita</a:t>
            </a:r>
            <a:br>
              <a:rPr lang="it-IT" dirty="0" smtClean="0"/>
            </a:br>
            <a:r>
              <a:rPr lang="it-IT" sz="2800" dirty="0" smtClean="0"/>
              <a:t>(EU27, 2009, </a:t>
            </a:r>
            <a:r>
              <a:rPr lang="it-IT" sz="2800" dirty="0" err="1" smtClean="0"/>
              <a:t>tonnes</a:t>
            </a:r>
            <a:r>
              <a:rPr lang="it-IT" sz="2800" dirty="0" smtClean="0"/>
              <a:t>)</a:t>
            </a:r>
            <a:endParaRPr lang="it-IT" dirty="0" smtClean="0"/>
          </a:p>
        </p:txBody>
      </p:sp>
      <p:sp>
        <p:nvSpPr>
          <p:cNvPr id="26629" name="CasellaDiTesto 5"/>
          <p:cNvSpPr txBox="1">
            <a:spLocks noChangeArrowheads="1"/>
          </p:cNvSpPr>
          <p:nvPr/>
        </p:nvSpPr>
        <p:spPr bwMode="auto">
          <a:xfrm>
            <a:off x="380357" y="1268760"/>
            <a:ext cx="11673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LU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23.6 </a:t>
            </a:r>
            <a:r>
              <a:rPr lang="it-IT" sz="1400" b="1" dirty="0" err="1" smtClean="0">
                <a:solidFill>
                  <a:srgbClr val="FF6600"/>
                </a:solidFill>
              </a:rPr>
              <a:t>tonnes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06400" y="6021388"/>
            <a:ext cx="8332788" cy="2968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it-IT" sz="1100" b="0" dirty="0">
                <a:solidFill>
                  <a:srgbClr val="340D71"/>
                </a:solidFill>
                <a:latin typeface="+mn-lt"/>
              </a:rPr>
              <a:t>Fonte: </a:t>
            </a:r>
            <a:r>
              <a:rPr lang="en-US" sz="1100" b="0" dirty="0">
                <a:solidFill>
                  <a:srgbClr val="340D71"/>
                </a:solidFill>
                <a:latin typeface="+mn-lt"/>
              </a:rPr>
              <a:t>EEA greenhouse gas - data viewer (http://www.eea.europa.eu/data-and-maps/data/data-viewers/greenhouse-gases-viewer)</a:t>
            </a:r>
          </a:p>
        </p:txBody>
      </p:sp>
      <p:sp>
        <p:nvSpPr>
          <p:cNvPr id="20" name="CasellaDiTesto 5"/>
          <p:cNvSpPr txBox="1">
            <a:spLocks noChangeArrowheads="1"/>
          </p:cNvSpPr>
          <p:nvPr/>
        </p:nvSpPr>
        <p:spPr bwMode="auto">
          <a:xfrm>
            <a:off x="4749945" y="3429000"/>
            <a:ext cx="542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IT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8.2 t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5220073" y="3481844"/>
            <a:ext cx="542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ES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8.0 t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14" name="CasellaDiTesto 5"/>
          <p:cNvSpPr txBox="1">
            <a:spLocks noChangeArrowheads="1"/>
          </p:cNvSpPr>
          <p:nvPr/>
        </p:nvSpPr>
        <p:spPr bwMode="auto">
          <a:xfrm>
            <a:off x="2284168" y="2977788"/>
            <a:ext cx="631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CY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11.8 t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16" name="CasellaDiTesto 5"/>
          <p:cNvSpPr txBox="1">
            <a:spLocks noChangeArrowheads="1"/>
          </p:cNvSpPr>
          <p:nvPr/>
        </p:nvSpPr>
        <p:spPr bwMode="auto">
          <a:xfrm>
            <a:off x="8100392" y="3861048"/>
            <a:ext cx="542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LV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4.7 t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18" name="CasellaDiTesto 5"/>
          <p:cNvSpPr txBox="1">
            <a:spLocks noChangeArrowheads="1"/>
          </p:cNvSpPr>
          <p:nvPr/>
        </p:nvSpPr>
        <p:spPr bwMode="auto">
          <a:xfrm>
            <a:off x="5686048" y="3501008"/>
            <a:ext cx="542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BG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7.8 t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4" name="CasellaDiTesto 5"/>
          <p:cNvSpPr txBox="1">
            <a:spLocks noChangeArrowheads="1"/>
          </p:cNvSpPr>
          <p:nvPr/>
        </p:nvSpPr>
        <p:spPr bwMode="auto">
          <a:xfrm>
            <a:off x="6876257" y="3645024"/>
            <a:ext cx="542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HU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6.6 t</a:t>
            </a:r>
            <a:endParaRPr lang="it-IT" sz="1400" b="1" dirty="0">
              <a:solidFill>
                <a:srgbClr val="FF6600"/>
              </a:solidFill>
            </a:endParaRPr>
          </a:p>
        </p:txBody>
      </p:sp>
      <p:sp>
        <p:nvSpPr>
          <p:cNvPr id="26" name="CasellaDiTesto 5"/>
          <p:cNvSpPr txBox="1">
            <a:spLocks noChangeArrowheads="1"/>
          </p:cNvSpPr>
          <p:nvPr/>
        </p:nvSpPr>
        <p:spPr bwMode="auto">
          <a:xfrm>
            <a:off x="7630264" y="3717032"/>
            <a:ext cx="542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RO</a:t>
            </a:r>
          </a:p>
          <a:p>
            <a:pPr algn="ctr"/>
            <a:r>
              <a:rPr lang="it-IT" sz="1400" b="1" dirty="0" smtClean="0">
                <a:solidFill>
                  <a:srgbClr val="FF6600"/>
                </a:solidFill>
              </a:rPr>
              <a:t>6.0 t</a:t>
            </a:r>
            <a:endParaRPr lang="it-IT" sz="1400" b="1" dirty="0">
              <a:solidFill>
                <a:srgbClr val="FF6600"/>
              </a:solidFill>
            </a:endParaRPr>
          </a:p>
        </p:txBody>
      </p:sp>
      <p:pic>
        <p:nvPicPr>
          <p:cNvPr id="28" name="Immagine 27" descr="Rhinoceros4_Animal_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3212976"/>
            <a:ext cx="1187624" cy="644286"/>
          </a:xfrm>
          <a:prstGeom prst="rect">
            <a:avLst/>
          </a:prstGeom>
        </p:spPr>
      </p:pic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724128" y="1844824"/>
            <a:ext cx="2376264" cy="376984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Average EU27: 9.7 </a:t>
            </a:r>
            <a:r>
              <a:rPr lang="en-US" sz="1600" dirty="0" err="1" smtClean="0">
                <a:solidFill>
                  <a:schemeClr val="tx1"/>
                </a:solidFill>
                <a:latin typeface="Arial Narrow" pitchFamily="34" charset="0"/>
              </a:rPr>
              <a:t>tonnes</a:t>
            </a:r>
            <a:endParaRPr lang="it-IT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0" name="Immagine 29" descr="Whale2_Animal_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268760"/>
            <a:ext cx="3377952" cy="108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Average</a:t>
            </a:r>
            <a:r>
              <a:rPr lang="it-IT" dirty="0" smtClean="0"/>
              <a:t> CO2 per capita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2400" dirty="0" err="1" smtClean="0"/>
              <a:t>from</a:t>
            </a:r>
            <a:r>
              <a:rPr lang="it-IT" sz="2400" dirty="0" smtClean="0"/>
              <a:t> 1 (</a:t>
            </a:r>
            <a:r>
              <a:rPr lang="it-IT" sz="2400" dirty="0" err="1" smtClean="0"/>
              <a:t>Latvia</a:t>
            </a:r>
            <a:r>
              <a:rPr lang="it-IT" sz="2400" dirty="0" smtClean="0"/>
              <a:t>)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6 </a:t>
            </a:r>
            <a:r>
              <a:rPr lang="it-IT" sz="2400" dirty="0" err="1" smtClean="0"/>
              <a:t>rhinos</a:t>
            </a:r>
            <a:r>
              <a:rPr lang="it-IT" sz="2400" dirty="0" smtClean="0"/>
              <a:t> (or a </a:t>
            </a:r>
            <a:r>
              <a:rPr lang="it-IT" sz="2400" dirty="0" err="1" smtClean="0"/>
              <a:t>whale</a:t>
            </a:r>
            <a:r>
              <a:rPr lang="it-IT" sz="2400" dirty="0" smtClean="0"/>
              <a:t> - </a:t>
            </a:r>
            <a:r>
              <a:rPr lang="it-IT" sz="2400" dirty="0" err="1" smtClean="0"/>
              <a:t>Luxembourg</a:t>
            </a:r>
            <a:r>
              <a:rPr lang="it-IT" sz="2400" dirty="0" smtClean="0"/>
              <a:t>) per </a:t>
            </a:r>
            <a:r>
              <a:rPr lang="it-IT" sz="2400" dirty="0" err="1" smtClean="0"/>
              <a:t>year</a:t>
            </a:r>
            <a:endParaRPr lang="it-IT" sz="2400" dirty="0"/>
          </a:p>
        </p:txBody>
      </p:sp>
      <p:pic>
        <p:nvPicPr>
          <p:cNvPr id="3" name="Immagine 2" descr="Rhinos-favorite-trusting-rh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8028"/>
            <a:ext cx="5904656" cy="4277276"/>
          </a:xfrm>
          <a:prstGeom prst="rect">
            <a:avLst/>
          </a:prstGeom>
        </p:spPr>
      </p:pic>
      <p:sp>
        <p:nvSpPr>
          <p:cNvPr id="4" name="Fumetto 4 3"/>
          <p:cNvSpPr/>
          <p:nvPr/>
        </p:nvSpPr>
        <p:spPr>
          <a:xfrm>
            <a:off x="395536" y="1816020"/>
            <a:ext cx="2304256" cy="1512168"/>
          </a:xfrm>
          <a:prstGeom prst="cloudCallout">
            <a:avLst>
              <a:gd name="adj1" fmla="val 33350"/>
              <a:gd name="adj2" fmla="val 63663"/>
            </a:avLst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Don’t </a:t>
            </a:r>
            <a:r>
              <a:rPr lang="it-IT" dirty="0" err="1" smtClean="0">
                <a:solidFill>
                  <a:schemeClr val="tx1"/>
                </a:solidFill>
                <a:latin typeface="Arial Narrow" pitchFamily="34" charset="0"/>
              </a:rPr>
              <a:t>worry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, I </a:t>
            </a:r>
            <a:r>
              <a:rPr lang="it-IT" dirty="0" err="1" smtClean="0">
                <a:solidFill>
                  <a:schemeClr val="tx1"/>
                </a:solidFill>
                <a:latin typeface="Arial Narrow" pitchFamily="34" charset="0"/>
              </a:rPr>
              <a:t>will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 reduce </a:t>
            </a:r>
            <a:r>
              <a:rPr lang="it-IT" dirty="0" err="1" smtClean="0">
                <a:solidFill>
                  <a:schemeClr val="tx1"/>
                </a:solidFill>
                <a:latin typeface="Arial Narrow" pitchFamily="34" charset="0"/>
              </a:rPr>
              <a:t>my</a:t>
            </a:r>
            <a:r>
              <a:rPr lang="it-IT" dirty="0" smtClean="0">
                <a:solidFill>
                  <a:schemeClr val="tx1"/>
                </a:solidFill>
                <a:latin typeface="Arial Narrow" pitchFamily="34" charset="0"/>
              </a:rPr>
              <a:t> GHG </a:t>
            </a:r>
            <a:r>
              <a:rPr lang="it-IT" dirty="0" err="1" smtClean="0">
                <a:solidFill>
                  <a:schemeClr val="tx1"/>
                </a:solidFill>
                <a:latin typeface="Arial Narrow" pitchFamily="34" charset="0"/>
              </a:rPr>
              <a:t>emissions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11760" y="580526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 err="1" smtClean="0">
                <a:solidFill>
                  <a:schemeClr val="bg1"/>
                </a:solidFill>
              </a:rPr>
              <a:t>for</a:t>
            </a:r>
            <a:r>
              <a:rPr lang="it-IT" sz="1000" dirty="0" smtClean="0">
                <a:solidFill>
                  <a:schemeClr val="bg1"/>
                </a:solidFill>
              </a:rPr>
              <a:t> </a:t>
            </a:r>
            <a:r>
              <a:rPr lang="it-IT" sz="1000" dirty="0" err="1" smtClean="0">
                <a:solidFill>
                  <a:schemeClr val="bg1"/>
                </a:solidFill>
              </a:rPr>
              <a:t>other</a:t>
            </a:r>
            <a:r>
              <a:rPr lang="it-IT" sz="1000" dirty="0" smtClean="0">
                <a:solidFill>
                  <a:schemeClr val="bg1"/>
                </a:solidFill>
              </a:rPr>
              <a:t> </a:t>
            </a:r>
            <a:r>
              <a:rPr lang="it-IT" sz="1000" dirty="0" err="1" smtClean="0">
                <a:solidFill>
                  <a:schemeClr val="bg1"/>
                </a:solidFill>
              </a:rPr>
              <a:t>equivalencies</a:t>
            </a:r>
            <a:r>
              <a:rPr lang="it-IT" sz="1000" dirty="0" smtClean="0">
                <a:solidFill>
                  <a:schemeClr val="bg1"/>
                </a:solidFill>
              </a:rPr>
              <a:t> </a:t>
            </a:r>
            <a:r>
              <a:rPr lang="it-IT" sz="1000" dirty="0" err="1" smtClean="0">
                <a:solidFill>
                  <a:schemeClr val="bg1"/>
                </a:solidFill>
              </a:rPr>
              <a:t>see</a:t>
            </a:r>
            <a:r>
              <a:rPr lang="it-IT" sz="1000" dirty="0" smtClean="0">
                <a:solidFill>
                  <a:schemeClr val="bg1"/>
                </a:solidFill>
              </a:rPr>
              <a:t>: </a:t>
            </a:r>
            <a:r>
              <a:rPr lang="it-IT" sz="1000" dirty="0" err="1" smtClean="0">
                <a:solidFill>
                  <a:schemeClr val="bg1"/>
                </a:solidFill>
              </a:rPr>
              <a:t>Greenhouse</a:t>
            </a:r>
            <a:r>
              <a:rPr lang="it-IT" sz="1000" dirty="0" smtClean="0">
                <a:solidFill>
                  <a:schemeClr val="bg1"/>
                </a:solidFill>
              </a:rPr>
              <a:t> Gas </a:t>
            </a:r>
            <a:r>
              <a:rPr lang="it-IT" sz="1000" dirty="0" err="1" smtClean="0">
                <a:solidFill>
                  <a:schemeClr val="bg1"/>
                </a:solidFill>
              </a:rPr>
              <a:t>Equivalencies</a:t>
            </a:r>
            <a:r>
              <a:rPr lang="it-IT" sz="1000" dirty="0" smtClean="0">
                <a:solidFill>
                  <a:schemeClr val="bg1"/>
                </a:solidFill>
              </a:rPr>
              <a:t> </a:t>
            </a:r>
            <a:r>
              <a:rPr lang="it-IT" sz="1000" dirty="0" err="1" smtClean="0">
                <a:solidFill>
                  <a:schemeClr val="bg1"/>
                </a:solidFill>
              </a:rPr>
              <a:t>Calculator</a:t>
            </a:r>
            <a:endParaRPr lang="it-IT" sz="1000" dirty="0" smtClean="0">
              <a:solidFill>
                <a:schemeClr val="bg1"/>
              </a:solidFill>
            </a:endParaRPr>
          </a:p>
          <a:p>
            <a:pPr algn="ctr"/>
            <a:r>
              <a:rPr lang="it-IT" sz="1000" dirty="0" smtClean="0">
                <a:solidFill>
                  <a:schemeClr val="bg1"/>
                </a:solidFill>
              </a:rPr>
              <a:t>http://www.epa.gov/</a:t>
            </a:r>
            <a:r>
              <a:rPr lang="it-IT" sz="1000" dirty="0" err="1" smtClean="0">
                <a:solidFill>
                  <a:schemeClr val="bg1"/>
                </a:solidFill>
              </a:rPr>
              <a:t>cleanenergy</a:t>
            </a:r>
            <a:r>
              <a:rPr lang="it-IT" sz="1000" dirty="0" smtClean="0">
                <a:solidFill>
                  <a:schemeClr val="bg1"/>
                </a:solidFill>
              </a:rPr>
              <a:t>/</a:t>
            </a:r>
            <a:r>
              <a:rPr lang="it-IT" sz="1000" dirty="0" err="1" smtClean="0">
                <a:solidFill>
                  <a:schemeClr val="bg1"/>
                </a:solidFill>
              </a:rPr>
              <a:t>energy-resources</a:t>
            </a:r>
            <a:r>
              <a:rPr lang="it-IT" sz="1000" dirty="0" smtClean="0">
                <a:solidFill>
                  <a:schemeClr val="bg1"/>
                </a:solidFill>
              </a:rPr>
              <a:t>/calculator.html#results</a:t>
            </a:r>
            <a:endParaRPr lang="it-I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GWP coefficients and CO2e</a:t>
            </a:r>
            <a:endParaRPr lang="it-IT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62063"/>
            <a:ext cx="8788400" cy="4038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2000" b="1" dirty="0" smtClean="0">
                <a:solidFill>
                  <a:srgbClr val="FF6600"/>
                </a:solidFill>
              </a:rPr>
              <a:t>GWP – Global </a:t>
            </a:r>
            <a:r>
              <a:rPr lang="it-IT" sz="2000" b="1" dirty="0" err="1" smtClean="0">
                <a:solidFill>
                  <a:srgbClr val="FF6600"/>
                </a:solidFill>
              </a:rPr>
              <a:t>Warming</a:t>
            </a:r>
            <a:r>
              <a:rPr lang="it-IT" sz="2000" b="1" dirty="0" smtClean="0">
                <a:solidFill>
                  <a:srgbClr val="FF6600"/>
                </a:solidFill>
              </a:rPr>
              <a:t> </a:t>
            </a:r>
            <a:r>
              <a:rPr lang="it-IT" sz="2000" b="1" dirty="0" err="1" smtClean="0">
                <a:solidFill>
                  <a:srgbClr val="FF6600"/>
                </a:solidFill>
              </a:rPr>
              <a:t>Potentials</a:t>
            </a:r>
            <a:endParaRPr lang="it-IT" sz="2000" b="1" dirty="0" smtClean="0">
              <a:solidFill>
                <a:srgbClr val="FF66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measure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GHG </a:t>
            </a:r>
            <a:r>
              <a:rPr lang="it-IT" sz="1800" dirty="0" err="1" smtClean="0"/>
              <a:t>coherently</a:t>
            </a:r>
            <a:r>
              <a:rPr lang="it-IT" sz="1800" dirty="0" smtClean="0"/>
              <a:t> the </a:t>
            </a:r>
            <a:r>
              <a:rPr lang="it-IT" sz="1800" dirty="0" err="1" smtClean="0"/>
              <a:t>reporting</a:t>
            </a:r>
            <a:r>
              <a:rPr lang="it-IT" sz="1800" dirty="0" smtClean="0"/>
              <a:t> </a:t>
            </a:r>
            <a:r>
              <a:rPr lang="it-IT" sz="1800" dirty="0" err="1" smtClean="0"/>
              <a:t>unit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be</a:t>
            </a:r>
            <a:r>
              <a:rPr lang="it-IT" sz="1800" dirty="0" smtClean="0"/>
              <a:t> </a:t>
            </a:r>
            <a:r>
              <a:rPr lang="it-IT" sz="1800" dirty="0" err="1" smtClean="0"/>
              <a:t>chosen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“</a:t>
            </a:r>
            <a:r>
              <a:rPr lang="it-IT" sz="1800" b="1" dirty="0" smtClean="0">
                <a:solidFill>
                  <a:srgbClr val="FF6600"/>
                </a:solidFill>
              </a:rPr>
              <a:t>CO2 </a:t>
            </a:r>
            <a:r>
              <a:rPr lang="it-IT" sz="1800" b="1" dirty="0" err="1" smtClean="0">
                <a:solidFill>
                  <a:srgbClr val="FF6600"/>
                </a:solidFill>
              </a:rPr>
              <a:t>equivalent</a:t>
            </a:r>
            <a:r>
              <a:rPr lang="it-IT" sz="1800" b="1" dirty="0" smtClean="0">
                <a:solidFill>
                  <a:srgbClr val="FF6600"/>
                </a:solidFill>
              </a:rPr>
              <a:t> </a:t>
            </a:r>
            <a:r>
              <a:rPr lang="it-IT" sz="1800" b="1" dirty="0" err="1" smtClean="0">
                <a:solidFill>
                  <a:srgbClr val="FF6600"/>
                </a:solidFill>
              </a:rPr>
              <a:t>emissions</a:t>
            </a:r>
            <a:r>
              <a:rPr lang="it-IT" sz="1800" dirty="0" smtClean="0"/>
              <a:t>” (CO2e)</a:t>
            </a:r>
          </a:p>
          <a:p>
            <a:pPr lvl="1">
              <a:lnSpc>
                <a:spcPct val="120000"/>
              </a:lnSpc>
            </a:pPr>
            <a:r>
              <a:rPr lang="it-IT" sz="1800" dirty="0" smtClean="0"/>
              <a:t>CO2e  </a:t>
            </a:r>
            <a:r>
              <a:rPr lang="it-IT" sz="1800" dirty="0" err="1" smtClean="0"/>
              <a:t>is</a:t>
            </a:r>
            <a:r>
              <a:rPr lang="it-IT" sz="1800" dirty="0" smtClean="0"/>
              <a:t> a </a:t>
            </a:r>
            <a:r>
              <a:rPr lang="it-IT" sz="1800" b="1" dirty="0" smtClean="0">
                <a:solidFill>
                  <a:srgbClr val="FF6600"/>
                </a:solidFill>
              </a:rPr>
              <a:t>standard </a:t>
            </a:r>
            <a:r>
              <a:rPr lang="it-IT" sz="1800" b="1" dirty="0" err="1" smtClean="0">
                <a:solidFill>
                  <a:srgbClr val="FF6600"/>
                </a:solidFill>
              </a:rPr>
              <a:t>unit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allow</a:t>
            </a:r>
            <a:r>
              <a:rPr lang="it-IT" sz="1800" dirty="0" smtClean="0"/>
              <a:t> </a:t>
            </a:r>
            <a:r>
              <a:rPr lang="it-IT" sz="1800" dirty="0" err="1" smtClean="0"/>
              <a:t>summing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quantities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GHGs</a:t>
            </a:r>
            <a:r>
              <a:rPr lang="it-IT" sz="1800" dirty="0" smtClean="0"/>
              <a:t>, </a:t>
            </a:r>
            <a:r>
              <a:rPr lang="it-IT" sz="1800" dirty="0" err="1" smtClean="0"/>
              <a:t>taking</a:t>
            </a:r>
            <a:r>
              <a:rPr lang="it-IT" sz="1800" dirty="0" smtClean="0"/>
              <a:t> </a:t>
            </a:r>
            <a:r>
              <a:rPr lang="it-IT" sz="1800" dirty="0" err="1" smtClean="0"/>
              <a:t>into</a:t>
            </a:r>
            <a:r>
              <a:rPr lang="it-IT" sz="1800" dirty="0" smtClean="0"/>
              <a:t> account </a:t>
            </a:r>
            <a:r>
              <a:rPr lang="it-IT" sz="1800" dirty="0" err="1" smtClean="0"/>
              <a:t>their</a:t>
            </a:r>
            <a:r>
              <a:rPr lang="it-IT" sz="1800" dirty="0" smtClean="0"/>
              <a:t> </a:t>
            </a:r>
            <a:r>
              <a:rPr lang="it-IT" sz="1800" dirty="0" err="1" smtClean="0"/>
              <a:t>specific</a:t>
            </a:r>
            <a:r>
              <a:rPr lang="it-IT" sz="1800" dirty="0" smtClean="0"/>
              <a:t> impact on global </a:t>
            </a:r>
            <a:r>
              <a:rPr lang="it-IT" sz="1800" dirty="0" err="1" smtClean="0"/>
              <a:t>warming</a:t>
            </a:r>
            <a:endParaRPr lang="it-IT" sz="1800" dirty="0" smtClean="0"/>
          </a:p>
          <a:p>
            <a:pPr lvl="1">
              <a:lnSpc>
                <a:spcPct val="120000"/>
              </a:lnSpc>
            </a:pPr>
            <a:r>
              <a:rPr lang="it-IT" sz="1800" dirty="0" smtClean="0"/>
              <a:t>Standard GWP </a:t>
            </a:r>
            <a:r>
              <a:rPr lang="it-IT" sz="1800" dirty="0" err="1" smtClean="0"/>
              <a:t>values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UNFCCC and Kyoto </a:t>
            </a:r>
            <a:r>
              <a:rPr lang="it-IT" sz="1800" dirty="0" err="1" smtClean="0"/>
              <a:t>reporting</a:t>
            </a:r>
            <a:r>
              <a:rPr lang="it-IT" sz="1800" dirty="0" smtClean="0"/>
              <a:t> are </a:t>
            </a:r>
            <a:r>
              <a:rPr lang="it-IT" sz="1800" dirty="0" err="1" smtClean="0"/>
              <a:t>based</a:t>
            </a:r>
            <a:r>
              <a:rPr lang="it-IT" sz="1800" dirty="0" smtClean="0"/>
              <a:t> on the </a:t>
            </a:r>
            <a:r>
              <a:rPr lang="it-IT" sz="1800" b="1" dirty="0" smtClean="0">
                <a:solidFill>
                  <a:srgbClr val="FF6600"/>
                </a:solidFill>
              </a:rPr>
              <a:t>IPCC SAR </a:t>
            </a:r>
            <a:r>
              <a:rPr lang="it-IT" sz="1800" dirty="0" smtClean="0"/>
              <a:t>(</a:t>
            </a:r>
            <a:r>
              <a:rPr lang="it-IT" sz="1800" dirty="0" err="1" smtClean="0"/>
              <a:t>Second</a:t>
            </a:r>
            <a:r>
              <a:rPr lang="it-IT" sz="1800" dirty="0" smtClean="0"/>
              <a:t> </a:t>
            </a:r>
            <a:r>
              <a:rPr lang="it-IT" sz="1800" dirty="0" err="1" smtClean="0"/>
              <a:t>Assessment</a:t>
            </a:r>
            <a:r>
              <a:rPr lang="it-IT" sz="1800" dirty="0" smtClean="0"/>
              <a:t> Report)</a:t>
            </a:r>
          </a:p>
        </p:txBody>
      </p:sp>
      <p:graphicFrame>
        <p:nvGraphicFramePr>
          <p:cNvPr id="42066" name="Group 82"/>
          <p:cNvGraphicFramePr>
            <a:graphicFrameLocks noGrp="1"/>
          </p:cNvGraphicFramePr>
          <p:nvPr/>
        </p:nvGraphicFramePr>
        <p:xfrm>
          <a:off x="755650" y="4005064"/>
          <a:ext cx="7704138" cy="2053975"/>
        </p:xfrm>
        <a:graphic>
          <a:graphicData uri="http://schemas.openxmlformats.org/drawingml/2006/table">
            <a:tbl>
              <a:tblPr/>
              <a:tblGrid>
                <a:gridCol w="3852863"/>
                <a:gridCol w="385127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1t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CO2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 CO2e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1t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CH4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21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 CO2e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1t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N2O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310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 CO2e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70000"/>
                      </a:srgb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1t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SF6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23900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t CO2e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1t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HFC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or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PFC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Different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gases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with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different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40D71"/>
                          </a:solidFill>
                          <a:effectLst/>
                          <a:latin typeface="Verdana" pitchFamily="34" charset="0"/>
                          <a:ea typeface="ＭＳ Ｐゴシック" charset="-128"/>
                        </a:rPr>
                        <a:t> GWP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20272" y="4077072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3.2, p.60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456384" cy="416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olo 5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dirty="0" err="1" smtClean="0"/>
              <a:t>Sectors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r>
              <a:rPr lang="it-IT" dirty="0" smtClean="0"/>
              <a:t> in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inventory</a:t>
            </a:r>
            <a:endParaRPr lang="it-IT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4427984" y="2780928"/>
            <a:ext cx="4572000" cy="295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000" b="1" dirty="0" smtClean="0">
                <a:solidFill>
                  <a:srgbClr val="FF6600"/>
                </a:solidFill>
                <a:latin typeface="Arial Narrow" pitchFamily="34" charset="0"/>
              </a:rPr>
              <a:t>YES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: </a:t>
            </a:r>
            <a:r>
              <a:rPr lang="en-US" sz="2000" dirty="0" smtClean="0">
                <a:solidFill>
                  <a:srgbClr val="340D71"/>
                </a:solidFill>
                <a:latin typeface="Arial Narrow" pitchFamily="34" charset="0"/>
              </a:rPr>
              <a:t>inclusion of sector in BEI/MEI is strongly recommended</a:t>
            </a:r>
            <a:endParaRPr lang="it-IT" sz="2000" b="0" dirty="0">
              <a:solidFill>
                <a:srgbClr val="340D71"/>
              </a:solidFill>
              <a:latin typeface="Arial Narrow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000" b="1" dirty="0" smtClean="0">
                <a:solidFill>
                  <a:srgbClr val="FF6600"/>
                </a:solidFill>
                <a:latin typeface="Arial Narrow" pitchFamily="34" charset="0"/>
              </a:rPr>
              <a:t>YES </a:t>
            </a:r>
            <a:r>
              <a:rPr lang="it-IT" sz="2000" b="1" dirty="0" err="1" smtClean="0">
                <a:solidFill>
                  <a:srgbClr val="FF6600"/>
                </a:solidFill>
                <a:latin typeface="Arial Narrow" pitchFamily="34" charset="0"/>
              </a:rPr>
              <a:t>if</a:t>
            </a:r>
            <a:r>
              <a:rPr lang="it-IT" sz="2000" b="1" dirty="0" smtClean="0">
                <a:solidFill>
                  <a:srgbClr val="FF6600"/>
                </a:solidFill>
                <a:latin typeface="Arial Narrow" pitchFamily="34" charset="0"/>
              </a:rPr>
              <a:t> in SEAP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: </a:t>
            </a:r>
            <a:r>
              <a:rPr lang="en-US" sz="2000" dirty="0" smtClean="0">
                <a:solidFill>
                  <a:srgbClr val="340D71"/>
                </a:solidFill>
                <a:latin typeface="Arial Narrow" pitchFamily="34" charset="0"/>
              </a:rPr>
              <a:t>sector may be included if the SEAP includes measures for it (not mandatory but recommended to quantitatively show the emission reduction which took place as a result of measures)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000" b="1" dirty="0" smtClean="0">
                <a:solidFill>
                  <a:srgbClr val="FF6600"/>
                </a:solidFill>
                <a:latin typeface="Arial Narrow" pitchFamily="34" charset="0"/>
              </a:rPr>
              <a:t>NO</a:t>
            </a:r>
            <a:r>
              <a:rPr lang="it-IT" sz="2000" b="0" dirty="0">
                <a:solidFill>
                  <a:srgbClr val="340D71"/>
                </a:solidFill>
                <a:latin typeface="Arial Narrow" pitchFamily="34" charset="0"/>
              </a:rPr>
              <a:t>: </a:t>
            </a:r>
            <a:r>
              <a:rPr lang="it-IT" sz="2000" b="0" dirty="0" err="1" smtClean="0">
                <a:solidFill>
                  <a:srgbClr val="340D71"/>
                </a:solidFill>
                <a:latin typeface="Arial Narrow" pitchFamily="34" charset="0"/>
              </a:rPr>
              <a:t>inclusion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 in BEI/MEI </a:t>
            </a:r>
            <a:r>
              <a:rPr lang="it-IT" sz="2000" b="0" dirty="0" err="1" smtClean="0">
                <a:solidFill>
                  <a:srgbClr val="340D71"/>
                </a:solidFill>
                <a:latin typeface="Arial Narrow" pitchFamily="34" charset="0"/>
              </a:rPr>
              <a:t>is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it-IT" sz="2000" b="0" dirty="0" err="1" smtClean="0">
                <a:solidFill>
                  <a:srgbClr val="340D71"/>
                </a:solidFill>
                <a:latin typeface="Arial Narrow" pitchFamily="34" charset="0"/>
              </a:rPr>
              <a:t>not</a:t>
            </a:r>
            <a:r>
              <a:rPr lang="it-IT" sz="2000" b="0" dirty="0" smtClean="0">
                <a:solidFill>
                  <a:srgbClr val="340D71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340D71"/>
                </a:solidFill>
                <a:latin typeface="Arial Narrow" pitchFamily="34" charset="0"/>
              </a:rPr>
              <a:t>recommended</a:t>
            </a:r>
            <a:endParaRPr lang="it-IT" sz="2000" b="0" dirty="0" smtClean="0">
              <a:solidFill>
                <a:srgbClr val="340D71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4855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308304" y="1556792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2.2, p.57-58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5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dirty="0" err="1" smtClean="0"/>
              <a:t>Sectors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r>
              <a:rPr lang="it-IT" dirty="0" smtClean="0"/>
              <a:t> in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inventory</a:t>
            </a:r>
            <a:r>
              <a:rPr lang="it-IT" dirty="0" smtClean="0"/>
              <a:t> (</a:t>
            </a:r>
            <a:r>
              <a:rPr lang="it-IT" dirty="0" err="1" smtClean="0"/>
              <a:t>buildings</a:t>
            </a:r>
            <a:r>
              <a:rPr lang="it-IT" dirty="0" smtClean="0"/>
              <a:t>, </a:t>
            </a:r>
            <a:r>
              <a:rPr lang="it-IT" dirty="0" err="1" smtClean="0"/>
              <a:t>equipment</a:t>
            </a:r>
            <a:r>
              <a:rPr lang="it-IT" dirty="0" smtClean="0"/>
              <a:t>/</a:t>
            </a:r>
            <a:r>
              <a:rPr lang="it-IT" dirty="0" err="1" smtClean="0"/>
              <a:t>facilities</a:t>
            </a:r>
            <a:r>
              <a:rPr lang="it-IT" dirty="0" smtClean="0"/>
              <a:t> and </a:t>
            </a:r>
            <a:r>
              <a:rPr lang="it-IT" dirty="0" err="1" smtClean="0"/>
              <a:t>industries</a:t>
            </a:r>
            <a:r>
              <a:rPr lang="it-IT" dirty="0" smtClean="0"/>
              <a:t>)</a:t>
            </a:r>
            <a:endParaRPr lang="it-IT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65278"/>
          <a:stretch>
            <a:fillRect/>
          </a:stretch>
        </p:blipFill>
        <p:spPr bwMode="auto">
          <a:xfrm>
            <a:off x="611560" y="1988840"/>
            <a:ext cx="7920880" cy="40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308304" y="1556792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2.2, p.57-58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4644008" y="5517232"/>
            <a:ext cx="3024336" cy="648072"/>
          </a:xfrm>
          <a:prstGeom prst="wedgeRoundRectCallout">
            <a:avLst>
              <a:gd name="adj1" fmla="val -62854"/>
              <a:gd name="adj2" fmla="val -46035"/>
              <a:gd name="adj3" fmla="val 16667"/>
            </a:avLst>
          </a:prstGeom>
          <a:solidFill>
            <a:schemeClr val="bg1">
              <a:alpha val="9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NO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ETS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Industries</a:t>
            </a:r>
            <a:endParaRPr lang="it-IT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YES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other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industries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if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in SEAP</a:t>
            </a:r>
          </a:p>
        </p:txBody>
      </p:sp>
      <p:sp>
        <p:nvSpPr>
          <p:cNvPr id="9" name="Fumetto 2 8"/>
          <p:cNvSpPr/>
          <p:nvPr/>
        </p:nvSpPr>
        <p:spPr>
          <a:xfrm>
            <a:off x="5076056" y="2276872"/>
            <a:ext cx="3744416" cy="648072"/>
          </a:xfrm>
          <a:prstGeom prst="wedgeRoundRectCallout">
            <a:avLst>
              <a:gd name="adj1" fmla="val -39937"/>
              <a:gd name="adj2" fmla="val 96416"/>
              <a:gd name="adj3" fmla="val 16667"/>
            </a:avLst>
          </a:prstGeom>
          <a:solidFill>
            <a:schemeClr val="bg1">
              <a:alpha val="9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Waste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incineration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here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only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if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they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do NOT produce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energy</a:t>
            </a:r>
            <a:endParaRPr lang="it-IT" dirty="0" smtClean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b="1" dirty="0" err="1" smtClean="0">
                <a:solidFill>
                  <a:srgbClr val="FF6600"/>
                </a:solidFill>
              </a:rPr>
              <a:t>What</a:t>
            </a:r>
            <a:r>
              <a:rPr lang="it-IT" sz="3600" b="1" dirty="0" smtClean="0">
                <a:solidFill>
                  <a:srgbClr val="FF6600"/>
                </a:solidFill>
              </a:rPr>
              <a:t> </a:t>
            </a:r>
            <a:r>
              <a:rPr lang="it-IT" sz="3600" b="1" dirty="0" err="1" smtClean="0">
                <a:solidFill>
                  <a:srgbClr val="FF6600"/>
                </a:solidFill>
              </a:rPr>
              <a:t>we</a:t>
            </a:r>
            <a:r>
              <a:rPr lang="it-IT" sz="3600" b="1" dirty="0" smtClean="0">
                <a:solidFill>
                  <a:srgbClr val="FF6600"/>
                </a:solidFill>
              </a:rPr>
              <a:t> </a:t>
            </a:r>
            <a:r>
              <a:rPr lang="it-IT" sz="3600" b="1" dirty="0" err="1" smtClean="0">
                <a:solidFill>
                  <a:srgbClr val="FF6600"/>
                </a:solidFill>
              </a:rPr>
              <a:t>will</a:t>
            </a:r>
            <a:r>
              <a:rPr lang="it-IT" sz="3600" b="1" dirty="0" smtClean="0">
                <a:solidFill>
                  <a:srgbClr val="FF6600"/>
                </a:solidFill>
              </a:rPr>
              <a:t> </a:t>
            </a:r>
            <a:r>
              <a:rPr lang="it-IT" sz="3600" b="1" dirty="0" err="1" smtClean="0">
                <a:solidFill>
                  <a:srgbClr val="FF6600"/>
                </a:solidFill>
              </a:rPr>
              <a:t>see</a:t>
            </a:r>
            <a:endParaRPr lang="it-IT" sz="3600" b="1" dirty="0" smtClean="0">
              <a:solidFill>
                <a:srgbClr val="FF6600"/>
              </a:solidFill>
            </a:endParaRPr>
          </a:p>
          <a:p>
            <a:pPr lvl="1"/>
            <a:r>
              <a:rPr lang="it-IT" sz="3200" dirty="0" smtClean="0"/>
              <a:t>GHG </a:t>
            </a:r>
            <a:r>
              <a:rPr lang="it-IT" sz="3200" dirty="0" err="1" smtClean="0"/>
              <a:t>Inventories</a:t>
            </a:r>
            <a:r>
              <a:rPr lang="it-IT" sz="3200" dirty="0" smtClean="0"/>
              <a:t>: </a:t>
            </a:r>
            <a:r>
              <a:rPr lang="it-IT" sz="3200" dirty="0" err="1" smtClean="0"/>
              <a:t>context</a:t>
            </a:r>
            <a:r>
              <a:rPr lang="it-IT" sz="3200" dirty="0" smtClean="0"/>
              <a:t> and </a:t>
            </a:r>
            <a:r>
              <a:rPr lang="it-IT" sz="3200" dirty="0" err="1" smtClean="0"/>
              <a:t>importance</a:t>
            </a:r>
            <a:endParaRPr lang="it-IT" sz="3200" dirty="0" smtClean="0"/>
          </a:p>
          <a:p>
            <a:pPr lvl="1"/>
            <a:r>
              <a:rPr lang="it-IT" sz="3200" dirty="0" smtClean="0"/>
              <a:t>Key </a:t>
            </a:r>
            <a:r>
              <a:rPr lang="it-IT" sz="3200" dirty="0" err="1" smtClean="0"/>
              <a:t>concepts</a:t>
            </a:r>
            <a:r>
              <a:rPr lang="it-IT" sz="3200" dirty="0" smtClean="0"/>
              <a:t> </a:t>
            </a:r>
            <a:r>
              <a:rPr lang="it-IT" sz="3200" dirty="0" err="1" smtClean="0"/>
              <a:t>for</a:t>
            </a:r>
            <a:r>
              <a:rPr lang="it-IT" sz="3200" dirty="0" smtClean="0"/>
              <a:t> building a BEI</a:t>
            </a:r>
          </a:p>
          <a:p>
            <a:pPr lvl="1"/>
            <a:r>
              <a:rPr lang="it-IT" sz="3200" dirty="0" err="1" smtClean="0"/>
              <a:t>Examples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calculation</a:t>
            </a:r>
            <a:endParaRPr lang="it-IT" sz="3200" dirty="0" smtClean="0"/>
          </a:p>
          <a:p>
            <a:pPr lvl="1"/>
            <a:r>
              <a:rPr lang="it-IT" sz="3200" dirty="0" smtClean="0"/>
              <a:t>Planning </a:t>
            </a:r>
            <a:r>
              <a:rPr lang="it-IT" sz="3200" dirty="0" err="1" smtClean="0"/>
              <a:t>an</a:t>
            </a:r>
            <a:r>
              <a:rPr lang="it-IT" sz="3200" dirty="0" smtClean="0"/>
              <a:t> </a:t>
            </a:r>
            <a:r>
              <a:rPr lang="it-IT" sz="3200" dirty="0" err="1" smtClean="0"/>
              <a:t>inventory</a:t>
            </a:r>
            <a:r>
              <a:rPr lang="it-IT" sz="3200" dirty="0" smtClean="0"/>
              <a:t>: </a:t>
            </a:r>
            <a:r>
              <a:rPr lang="it-IT" sz="3200" dirty="0" err="1" smtClean="0"/>
              <a:t>suggested</a:t>
            </a:r>
            <a:r>
              <a:rPr lang="it-IT" sz="3200" dirty="0" smtClean="0"/>
              <a:t> </a:t>
            </a:r>
            <a:r>
              <a:rPr lang="it-IT" sz="3200" dirty="0" err="1" smtClean="0"/>
              <a:t>phases</a:t>
            </a:r>
            <a:endParaRPr lang="it-IT" sz="3200" dirty="0" smtClean="0"/>
          </a:p>
          <a:p>
            <a:pPr lvl="1"/>
            <a:r>
              <a:rPr lang="it-IT" sz="3200" dirty="0" err="1" smtClean="0"/>
              <a:t>List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references</a:t>
            </a:r>
            <a:r>
              <a:rPr lang="it-IT" sz="3200" dirty="0" smtClean="0"/>
              <a:t> and </a:t>
            </a:r>
            <a:r>
              <a:rPr lang="it-IT" sz="3200" dirty="0" err="1" smtClean="0"/>
              <a:t>supporting</a:t>
            </a:r>
            <a:r>
              <a:rPr lang="it-IT" sz="3200" dirty="0" smtClean="0"/>
              <a:t> </a:t>
            </a:r>
            <a:r>
              <a:rPr lang="it-IT" sz="3200" dirty="0" err="1" smtClean="0"/>
              <a:t>tools</a:t>
            </a:r>
            <a:endParaRPr lang="it-IT" sz="3200" dirty="0" smtClean="0"/>
          </a:p>
          <a:p>
            <a:r>
              <a:rPr lang="it-IT" sz="3600" b="1" dirty="0" err="1" smtClean="0">
                <a:solidFill>
                  <a:srgbClr val="FF6600"/>
                </a:solidFill>
              </a:rPr>
              <a:t>What</a:t>
            </a:r>
            <a:r>
              <a:rPr lang="it-IT" sz="3600" b="1" dirty="0" smtClean="0">
                <a:solidFill>
                  <a:srgbClr val="FF6600"/>
                </a:solidFill>
              </a:rPr>
              <a:t> </a:t>
            </a:r>
            <a:r>
              <a:rPr lang="it-IT" sz="3600" b="1" dirty="0" err="1" smtClean="0">
                <a:solidFill>
                  <a:srgbClr val="FF6600"/>
                </a:solidFill>
              </a:rPr>
              <a:t>we</a:t>
            </a:r>
            <a:r>
              <a:rPr lang="it-IT" sz="3600" b="1" dirty="0" smtClean="0">
                <a:solidFill>
                  <a:srgbClr val="FF6600"/>
                </a:solidFill>
              </a:rPr>
              <a:t> </a:t>
            </a:r>
            <a:r>
              <a:rPr lang="it-IT" sz="3600" b="1" dirty="0" err="1" smtClean="0">
                <a:solidFill>
                  <a:srgbClr val="FF6600"/>
                </a:solidFill>
              </a:rPr>
              <a:t>will</a:t>
            </a:r>
            <a:r>
              <a:rPr lang="it-IT" sz="3600" b="1" dirty="0" smtClean="0">
                <a:solidFill>
                  <a:srgbClr val="FF6600"/>
                </a:solidFill>
              </a:rPr>
              <a:t> NOT </a:t>
            </a:r>
            <a:r>
              <a:rPr lang="it-IT" sz="3600" b="1" dirty="0" err="1" smtClean="0">
                <a:solidFill>
                  <a:srgbClr val="FF6600"/>
                </a:solidFill>
              </a:rPr>
              <a:t>see</a:t>
            </a:r>
            <a:endParaRPr lang="it-IT" sz="3600" b="1" dirty="0" smtClean="0">
              <a:solidFill>
                <a:srgbClr val="FF6600"/>
              </a:solidFill>
            </a:endParaRPr>
          </a:p>
          <a:p>
            <a:pPr lvl="1"/>
            <a:r>
              <a:rPr lang="it-IT" sz="3200" dirty="0" err="1" smtClean="0"/>
              <a:t>other</a:t>
            </a:r>
            <a:r>
              <a:rPr lang="it-IT" sz="3200" dirty="0" smtClean="0"/>
              <a:t> </a:t>
            </a:r>
            <a:r>
              <a:rPr lang="it-IT" sz="3200" dirty="0" err="1" smtClean="0"/>
              <a:t>emissions</a:t>
            </a:r>
            <a:r>
              <a:rPr lang="it-IT" sz="3200" dirty="0" smtClean="0"/>
              <a:t> </a:t>
            </a:r>
            <a:r>
              <a:rPr lang="it-IT" sz="3200" dirty="0" err="1" smtClean="0"/>
              <a:t>than</a:t>
            </a:r>
            <a:r>
              <a:rPr lang="it-IT" sz="3200" dirty="0" smtClean="0"/>
              <a:t> GHG (e.g. PM, </a:t>
            </a:r>
            <a:r>
              <a:rPr lang="it-IT" sz="3200" dirty="0" err="1" smtClean="0"/>
              <a:t>NOx</a:t>
            </a:r>
            <a:r>
              <a:rPr lang="it-IT" sz="3200" dirty="0" smtClean="0"/>
              <a:t>)</a:t>
            </a:r>
          </a:p>
          <a:p>
            <a:pPr lvl="1"/>
            <a:endParaRPr lang="it-IT" sz="3200" dirty="0" smtClean="0"/>
          </a:p>
          <a:p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sz="3600" dirty="0" err="1" smtClean="0"/>
              <a:t>Sectors</a:t>
            </a:r>
            <a:r>
              <a:rPr lang="it-IT" sz="3600" dirty="0" smtClean="0"/>
              <a:t> </a:t>
            </a:r>
            <a:r>
              <a:rPr lang="it-IT" sz="3600" dirty="0" err="1" smtClean="0"/>
              <a:t>included</a:t>
            </a:r>
            <a:r>
              <a:rPr lang="it-IT" sz="3600" dirty="0" smtClean="0"/>
              <a:t> in </a:t>
            </a:r>
            <a:r>
              <a:rPr lang="it-IT" sz="3600" dirty="0" err="1" smtClean="0"/>
              <a:t>an</a:t>
            </a:r>
            <a:r>
              <a:rPr lang="it-IT" sz="3600" dirty="0" smtClean="0"/>
              <a:t> </a:t>
            </a:r>
            <a:r>
              <a:rPr lang="it-IT" sz="3600" dirty="0" err="1" smtClean="0"/>
              <a:t>inventory</a:t>
            </a:r>
            <a:r>
              <a:rPr lang="it-IT" sz="3600" dirty="0" smtClean="0"/>
              <a:t> (</a:t>
            </a:r>
            <a:r>
              <a:rPr lang="it-IT" sz="3600" dirty="0" err="1" smtClean="0"/>
              <a:t>transportation</a:t>
            </a:r>
            <a:r>
              <a:rPr lang="it-IT" sz="3600" dirty="0" smtClean="0"/>
              <a:t>)</a:t>
            </a:r>
            <a:endParaRPr lang="it-IT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34722" b="135"/>
          <a:stretch>
            <a:fillRect/>
          </a:stretch>
        </p:blipFill>
        <p:spPr bwMode="auto">
          <a:xfrm>
            <a:off x="179512" y="1412776"/>
            <a:ext cx="483029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236296" y="1700808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2.2, p.57-58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5292080" y="4869160"/>
            <a:ext cx="3744416" cy="1008112"/>
          </a:xfrm>
          <a:prstGeom prst="wedgeRoundRectCallout">
            <a:avLst>
              <a:gd name="adj1" fmla="val -58605"/>
              <a:gd name="adj2" fmla="val -45743"/>
              <a:gd name="adj3" fmla="val 16667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Airport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and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harbour</a:t>
            </a:r>
            <a:endParaRPr lang="it-IT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NO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from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mobile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combustion</a:t>
            </a:r>
            <a:endParaRPr lang="it-IT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YES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from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buildings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and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facilities</a:t>
            </a:r>
            <a:endParaRPr lang="it-IT" dirty="0" smtClean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7" name="Fumetto 2 6"/>
          <p:cNvSpPr/>
          <p:nvPr/>
        </p:nvSpPr>
        <p:spPr>
          <a:xfrm>
            <a:off x="5220072" y="3140968"/>
            <a:ext cx="3672408" cy="1080120"/>
          </a:xfrm>
          <a:prstGeom prst="wedgeRoundRectCallout">
            <a:avLst>
              <a:gd name="adj1" fmla="val -63080"/>
              <a:gd name="adj2" fmla="val 24514"/>
              <a:gd name="adj3" fmla="val 16667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Rail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transportation</a:t>
            </a:r>
            <a:endParaRPr lang="it-IT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YES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urban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rail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(tram, metro, …)</a:t>
            </a: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YES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if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in SEAP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other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rail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(e.g.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regional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and long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distance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sz="3600" dirty="0" err="1" smtClean="0"/>
              <a:t>Sectors</a:t>
            </a:r>
            <a:r>
              <a:rPr lang="it-IT" sz="3600" dirty="0" smtClean="0"/>
              <a:t> </a:t>
            </a:r>
            <a:r>
              <a:rPr lang="it-IT" sz="3600" dirty="0" err="1" smtClean="0"/>
              <a:t>included</a:t>
            </a:r>
            <a:r>
              <a:rPr lang="it-IT" sz="3600" dirty="0" smtClean="0"/>
              <a:t> in </a:t>
            </a:r>
            <a:r>
              <a:rPr lang="it-IT" sz="3600" dirty="0" err="1" smtClean="0"/>
              <a:t>an</a:t>
            </a:r>
            <a:r>
              <a:rPr lang="it-IT" sz="3600" dirty="0" smtClean="0"/>
              <a:t> </a:t>
            </a:r>
            <a:r>
              <a:rPr lang="it-IT" sz="3600" dirty="0" err="1" smtClean="0"/>
              <a:t>inventory</a:t>
            </a:r>
            <a:r>
              <a:rPr lang="it-IT" sz="3600" dirty="0" smtClean="0"/>
              <a:t> (</a:t>
            </a:r>
            <a:r>
              <a:rPr lang="it-IT" sz="3600" dirty="0" err="1" smtClean="0"/>
              <a:t>other</a:t>
            </a:r>
            <a:r>
              <a:rPr lang="it-IT" sz="3600" dirty="0" smtClean="0"/>
              <a:t> </a:t>
            </a:r>
            <a:r>
              <a:rPr lang="it-IT" sz="3600" dirty="0" err="1" smtClean="0"/>
              <a:t>emission</a:t>
            </a:r>
            <a:r>
              <a:rPr lang="it-IT" sz="3600" dirty="0" smtClean="0"/>
              <a:t> </a:t>
            </a:r>
            <a:r>
              <a:rPr lang="it-IT" sz="3600" dirty="0" err="1" smtClean="0"/>
              <a:t>sources</a:t>
            </a:r>
            <a:r>
              <a:rPr lang="it-IT" sz="3600" dirty="0" smtClean="0"/>
              <a:t>)</a:t>
            </a:r>
            <a:endParaRPr lang="it-IT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348741"/>
            <a:ext cx="5112568" cy="48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308304" y="1556792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2.2, p.57-58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5292080" y="2636912"/>
            <a:ext cx="3744416" cy="1152128"/>
          </a:xfrm>
          <a:prstGeom prst="wedgeRoundRectCallout">
            <a:avLst>
              <a:gd name="adj1" fmla="val -64475"/>
              <a:gd name="adj2" fmla="val -10857"/>
              <a:gd name="adj3" fmla="val 16667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Other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emissions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sources</a:t>
            </a:r>
            <a:endParaRPr lang="it-IT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NO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fugitive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and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process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emissions</a:t>
            </a:r>
            <a:endParaRPr lang="it-IT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NO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agriculture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emissions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(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fermentation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manure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management,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fertilizers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, …)</a:t>
            </a:r>
          </a:p>
        </p:txBody>
      </p:sp>
      <p:sp>
        <p:nvSpPr>
          <p:cNvPr id="7" name="Fumetto 2 6"/>
          <p:cNvSpPr/>
          <p:nvPr/>
        </p:nvSpPr>
        <p:spPr>
          <a:xfrm>
            <a:off x="5292080" y="4941168"/>
            <a:ext cx="3744416" cy="1008112"/>
          </a:xfrm>
          <a:prstGeom prst="wedgeRoundRectCallout">
            <a:avLst>
              <a:gd name="adj1" fmla="val -61188"/>
              <a:gd name="adj2" fmla="val 4842"/>
              <a:gd name="adj3" fmla="val 16667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Wastewater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and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waste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treatment</a:t>
            </a: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YES in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in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SEAP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for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emissions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not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related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to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energy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(e.g. CH4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from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landfills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olo 1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dirty="0" smtClean="0"/>
              <a:t>Energy </a:t>
            </a:r>
            <a:r>
              <a:rPr lang="it-IT" dirty="0" err="1" smtClean="0"/>
              <a:t>plants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r>
              <a:rPr lang="it-IT" dirty="0" smtClean="0"/>
              <a:t> in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inventory</a:t>
            </a:r>
            <a:endParaRPr lang="it-IT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7800" y="1262063"/>
            <a:ext cx="8788400" cy="4038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Focus of the CoM: demand (consumption) side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000" b="1" dirty="0" err="1" smtClean="0">
                <a:solidFill>
                  <a:srgbClr val="FF6600"/>
                </a:solidFill>
                <a:latin typeface="+mn-lt"/>
              </a:rPr>
              <a:t>Local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rgbClr val="FF6600"/>
                </a:solidFill>
                <a:latin typeface="+mn-lt"/>
              </a:rPr>
              <a:t>Electricity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 Production (LPE) </a:t>
            </a:r>
            <a:r>
              <a:rPr lang="it-IT" sz="2000" b="1" dirty="0" err="1" smtClean="0">
                <a:solidFill>
                  <a:srgbClr val="FF6600"/>
                </a:solidFill>
                <a:latin typeface="+mn-lt"/>
              </a:rPr>
              <a:t>concept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 and </a:t>
            </a:r>
            <a:r>
              <a:rPr lang="it-IT" sz="2000" b="1" dirty="0" err="1" smtClean="0">
                <a:solidFill>
                  <a:srgbClr val="FF6600"/>
                </a:solidFill>
                <a:latin typeface="+mn-lt"/>
              </a:rPr>
              <a:t>criteria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rgbClr val="FF6600"/>
                </a:solidFill>
                <a:latin typeface="+mn-lt"/>
              </a:rPr>
              <a:t>for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rgbClr val="FF6600"/>
                </a:solidFill>
                <a:latin typeface="+mn-lt"/>
              </a:rPr>
              <a:t>inclusion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rgbClr val="FF6600"/>
                </a:solidFill>
                <a:latin typeface="+mn-lt"/>
              </a:rPr>
              <a:t>of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it-IT" sz="2000" b="1" dirty="0" err="1" smtClean="0">
                <a:solidFill>
                  <a:srgbClr val="FF6600"/>
                </a:solidFill>
                <a:latin typeface="+mn-lt"/>
              </a:rPr>
              <a:t>plants</a:t>
            </a:r>
            <a:r>
              <a:rPr lang="it-IT" sz="2000" b="1" dirty="0" smtClean="0">
                <a:solidFill>
                  <a:srgbClr val="FF6600"/>
                </a:solidFill>
                <a:latin typeface="+mn-lt"/>
              </a:rPr>
              <a:t>:</a:t>
            </a:r>
            <a:endParaRPr lang="it-IT" sz="2000" b="1" dirty="0">
              <a:solidFill>
                <a:srgbClr val="FF6600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­"/>
              <a:defRPr/>
            </a:pPr>
            <a:r>
              <a:rPr lang="en-US" sz="1600" dirty="0" smtClean="0">
                <a:solidFill>
                  <a:srgbClr val="340D71"/>
                </a:solidFill>
                <a:latin typeface="+mn-lt"/>
              </a:rPr>
              <a:t>the plant/unit is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1600" dirty="0" smtClean="0">
                <a:solidFill>
                  <a:srgbClr val="340D71"/>
                </a:solidFill>
                <a:latin typeface="+mn-lt"/>
              </a:rPr>
              <a:t> included in the EU Emissions Trading Scheme (ETS)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­"/>
              <a:defRPr/>
            </a:pPr>
            <a:r>
              <a:rPr lang="en-US" sz="1600" dirty="0" smtClean="0">
                <a:solidFill>
                  <a:srgbClr val="340D71"/>
                </a:solidFill>
                <a:latin typeface="+mn-lt"/>
              </a:rPr>
              <a:t>the plant/unit is </a:t>
            </a:r>
            <a:r>
              <a:rPr lang="it-IT" sz="1600" dirty="0" smtClean="0">
                <a:solidFill>
                  <a:srgbClr val="340D71"/>
                </a:solidFill>
              </a:rPr>
              <a:t>≤ </a:t>
            </a:r>
            <a:r>
              <a:rPr lang="en-US" sz="1600" dirty="0" smtClean="0">
                <a:solidFill>
                  <a:srgbClr val="340D71"/>
                </a:solidFill>
                <a:latin typeface="+mn-lt"/>
              </a:rPr>
              <a:t>20MW</a:t>
            </a:r>
            <a:r>
              <a:rPr lang="en-US" sz="1600" baseline="-25000" dirty="0" smtClean="0">
                <a:solidFill>
                  <a:srgbClr val="340D71"/>
                </a:solidFill>
                <a:latin typeface="+mn-lt"/>
              </a:rPr>
              <a:t>fuel</a:t>
            </a:r>
            <a:r>
              <a:rPr lang="en-US" sz="1600" dirty="0" smtClean="0">
                <a:solidFill>
                  <a:srgbClr val="340D71"/>
                </a:solidFill>
                <a:latin typeface="+mn-lt"/>
              </a:rPr>
              <a:t> as thermal energy input in the case of fossil fuel and biomass combustion plants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­"/>
              <a:defRPr/>
            </a:pPr>
            <a:r>
              <a:rPr lang="it-IT" sz="1600" b="0" dirty="0" smtClean="0">
                <a:solidFill>
                  <a:srgbClr val="340D71"/>
                </a:solidFill>
                <a:latin typeface="+mn-lt"/>
              </a:rPr>
              <a:t>or </a:t>
            </a:r>
            <a:r>
              <a:rPr lang="it-IT" sz="1600" b="0" dirty="0">
                <a:solidFill>
                  <a:srgbClr val="340D71"/>
                </a:solidFill>
              </a:rPr>
              <a:t>≤ 20MW</a:t>
            </a:r>
            <a:r>
              <a:rPr lang="it-IT" sz="1600" b="0" baseline="-25000" dirty="0">
                <a:solidFill>
                  <a:srgbClr val="340D71"/>
                </a:solidFill>
              </a:rPr>
              <a:t>e</a:t>
            </a:r>
            <a:r>
              <a:rPr lang="it-IT" sz="1600" b="0" dirty="0">
                <a:solidFill>
                  <a:srgbClr val="340D71"/>
                </a:solidFill>
              </a:rPr>
              <a:t> </a:t>
            </a:r>
            <a:r>
              <a:rPr lang="it-IT" sz="1600" b="0" dirty="0" err="1" smtClean="0">
                <a:solidFill>
                  <a:srgbClr val="340D71"/>
                </a:solidFill>
              </a:rPr>
              <a:t>as</a:t>
            </a:r>
            <a:r>
              <a:rPr lang="it-IT" sz="1600" b="0" dirty="0" smtClean="0">
                <a:solidFill>
                  <a:srgbClr val="340D71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nominal output </a:t>
            </a:r>
            <a:r>
              <a:rPr lang="en-US" sz="1600" dirty="0" smtClean="0">
                <a:solidFill>
                  <a:srgbClr val="340D71"/>
                </a:solidFill>
                <a:latin typeface="+mn-lt"/>
              </a:rPr>
              <a:t>in the case of other renewable energy plants (e.g. wind or solar)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79512" y="4149080"/>
            <a:ext cx="6506904" cy="2016224"/>
            <a:chOff x="3635896" y="2420888"/>
            <a:chExt cx="5112568" cy="158417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 b="1518"/>
            <a:stretch>
              <a:fillRect/>
            </a:stretch>
          </p:blipFill>
          <p:spPr bwMode="auto">
            <a:xfrm>
              <a:off x="3635896" y="2722607"/>
              <a:ext cx="5112568" cy="1282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 t="-6393"/>
            <a:stretch>
              <a:fillRect/>
            </a:stretch>
          </p:blipFill>
          <p:spPr bwMode="auto">
            <a:xfrm>
              <a:off x="3635896" y="2420888"/>
              <a:ext cx="511256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Fumetto 2 6"/>
          <p:cNvSpPr/>
          <p:nvPr/>
        </p:nvSpPr>
        <p:spPr>
          <a:xfrm>
            <a:off x="6596608" y="3933056"/>
            <a:ext cx="2511896" cy="1440160"/>
          </a:xfrm>
          <a:prstGeom prst="wedgeRoundRectCallout">
            <a:avLst>
              <a:gd name="adj1" fmla="val -55984"/>
              <a:gd name="adj2" fmla="val 60137"/>
              <a:gd name="adj3" fmla="val 16667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e.g.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Waste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incineration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producing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energy</a:t>
            </a:r>
            <a:endParaRPr lang="it-IT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YES </a:t>
            </a:r>
            <a:r>
              <a:rPr lang="it-IT" b="1" dirty="0" err="1" smtClean="0">
                <a:solidFill>
                  <a:srgbClr val="006600"/>
                </a:solidFill>
                <a:latin typeface="Arial Narrow" pitchFamily="34" charset="0"/>
              </a:rPr>
              <a:t>if</a:t>
            </a:r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 in SEAP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for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electricity</a:t>
            </a:r>
            <a:endParaRPr lang="it-IT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  <a:latin typeface="Arial Narrow" pitchFamily="34" charset="0"/>
              </a:rPr>
              <a:t>YES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for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heat</a:t>
            </a:r>
            <a:r>
              <a:rPr lang="it-IT" dirty="0" smtClean="0">
                <a:solidFill>
                  <a:srgbClr val="006600"/>
                </a:solidFill>
                <a:latin typeface="Arial Narrow" pitchFamily="34" charset="0"/>
              </a:rPr>
              <a:t>/</a:t>
            </a:r>
            <a:r>
              <a:rPr lang="it-IT" dirty="0" err="1" smtClean="0">
                <a:solidFill>
                  <a:srgbClr val="006600"/>
                </a:solidFill>
                <a:latin typeface="Arial Narrow" pitchFamily="34" charset="0"/>
              </a:rPr>
              <a:t>cold</a:t>
            </a:r>
            <a:endParaRPr lang="it-IT" dirty="0" smtClean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Decision tree and identification table</a:t>
            </a:r>
            <a:br>
              <a:rPr lang="en-US" sz="3200" dirty="0" smtClean="0"/>
            </a:br>
            <a:endParaRPr lang="it-IT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68" y="1268760"/>
            <a:ext cx="59777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428" r="4509"/>
          <a:stretch>
            <a:fillRect/>
          </a:stretch>
        </p:blipFill>
        <p:spPr bwMode="auto">
          <a:xfrm>
            <a:off x="5220072" y="3573016"/>
            <a:ext cx="3816424" cy="157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Msansoni\AppData\Local\Microsoft\Windows\Temporary Internet Files\Content.IE5\XUQUXWO3\MC9003831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14426"/>
            <a:ext cx="2664296" cy="190345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99268" y="1196752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6600"/>
                </a:solidFill>
                <a:latin typeface="Bradley Hand ITC" pitchFamily="66" charset="0"/>
              </a:rPr>
              <a:t>1</a:t>
            </a:r>
            <a:endParaRPr lang="it-IT" sz="3600" b="1" dirty="0">
              <a:solidFill>
                <a:srgbClr val="006600"/>
              </a:solidFill>
              <a:latin typeface="Bradley Hand ITC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2998693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6600"/>
                </a:solidFill>
                <a:latin typeface="Bradley Hand ITC" pitchFamily="66" charset="0"/>
              </a:rPr>
              <a:t>1b</a:t>
            </a:r>
            <a:endParaRPr lang="it-IT" sz="3600" b="1" dirty="0">
              <a:solidFill>
                <a:srgbClr val="006600"/>
              </a:solidFill>
              <a:latin typeface="Bradley Hand ITC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7824" y="4221088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6600"/>
                </a:solidFill>
                <a:latin typeface="Bradley Hand ITC" pitchFamily="66" charset="0"/>
              </a:rPr>
              <a:t>2</a:t>
            </a:r>
            <a:endParaRPr lang="it-IT" sz="3600" b="1" dirty="0">
              <a:solidFill>
                <a:srgbClr val="006600"/>
              </a:solidFill>
              <a:latin typeface="Bradley Hand ITC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38390" y="2348880"/>
            <a:ext cx="64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6600"/>
                </a:solidFill>
                <a:latin typeface="Bradley Hand ITC" pitchFamily="66" charset="0"/>
              </a:rPr>
              <a:t>1a</a:t>
            </a:r>
            <a:endParaRPr lang="it-IT" sz="3600" b="1" dirty="0">
              <a:solidFill>
                <a:srgbClr val="0066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3347864" y="2636912"/>
            <a:ext cx="5688632" cy="3287713"/>
            <a:chOff x="2106" y="1654"/>
            <a:chExt cx="3697" cy="207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68" y="1854"/>
              <a:ext cx="3470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106" y="1654"/>
              <a:ext cx="3697" cy="20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3656" y="2046"/>
              <a:ext cx="262" cy="665"/>
            </a:xfrm>
            <a:custGeom>
              <a:avLst/>
              <a:gdLst/>
              <a:ahLst/>
              <a:cxnLst>
                <a:cxn ang="0">
                  <a:pos x="262" y="314"/>
                </a:cxn>
                <a:cxn ang="0">
                  <a:pos x="0" y="0"/>
                </a:cxn>
                <a:cxn ang="0">
                  <a:pos x="0" y="351"/>
                </a:cxn>
                <a:cxn ang="0">
                  <a:pos x="262" y="665"/>
                </a:cxn>
                <a:cxn ang="0">
                  <a:pos x="262" y="314"/>
                </a:cxn>
              </a:cxnLst>
              <a:rect l="0" t="0" r="r" b="b"/>
              <a:pathLst>
                <a:path w="262" h="665">
                  <a:moveTo>
                    <a:pt x="262" y="314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262" y="665"/>
                  </a:lnTo>
                  <a:lnTo>
                    <a:pt x="262" y="314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3656" y="2036"/>
              <a:ext cx="262" cy="3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" y="5"/>
                </a:cxn>
                <a:cxn ang="0">
                  <a:pos x="42" y="5"/>
                </a:cxn>
                <a:cxn ang="0">
                  <a:pos x="63" y="5"/>
                </a:cxn>
                <a:cxn ang="0">
                  <a:pos x="84" y="0"/>
                </a:cxn>
                <a:cxn ang="0">
                  <a:pos x="110" y="0"/>
                </a:cxn>
                <a:cxn ang="0">
                  <a:pos x="131" y="0"/>
                </a:cxn>
                <a:cxn ang="0">
                  <a:pos x="152" y="0"/>
                </a:cxn>
                <a:cxn ang="0">
                  <a:pos x="173" y="0"/>
                </a:cxn>
                <a:cxn ang="0">
                  <a:pos x="194" y="0"/>
                </a:cxn>
                <a:cxn ang="0">
                  <a:pos x="215" y="0"/>
                </a:cxn>
                <a:cxn ang="0">
                  <a:pos x="241" y="0"/>
                </a:cxn>
                <a:cxn ang="0">
                  <a:pos x="262" y="0"/>
                </a:cxn>
                <a:cxn ang="0">
                  <a:pos x="262" y="324"/>
                </a:cxn>
                <a:cxn ang="0">
                  <a:pos x="0" y="5"/>
                </a:cxn>
              </a:cxnLst>
              <a:rect l="0" t="0" r="r" b="b"/>
              <a:pathLst>
                <a:path w="262" h="324">
                  <a:moveTo>
                    <a:pt x="0" y="5"/>
                  </a:moveTo>
                  <a:lnTo>
                    <a:pt x="21" y="5"/>
                  </a:lnTo>
                  <a:lnTo>
                    <a:pt x="42" y="5"/>
                  </a:lnTo>
                  <a:lnTo>
                    <a:pt x="63" y="5"/>
                  </a:lnTo>
                  <a:lnTo>
                    <a:pt x="84" y="0"/>
                  </a:lnTo>
                  <a:lnTo>
                    <a:pt x="110" y="0"/>
                  </a:lnTo>
                  <a:lnTo>
                    <a:pt x="131" y="0"/>
                  </a:lnTo>
                  <a:lnTo>
                    <a:pt x="152" y="0"/>
                  </a:lnTo>
                  <a:lnTo>
                    <a:pt x="173" y="0"/>
                  </a:lnTo>
                  <a:lnTo>
                    <a:pt x="194" y="0"/>
                  </a:lnTo>
                  <a:lnTo>
                    <a:pt x="215" y="0"/>
                  </a:lnTo>
                  <a:lnTo>
                    <a:pt x="241" y="0"/>
                  </a:lnTo>
                  <a:lnTo>
                    <a:pt x="262" y="0"/>
                  </a:lnTo>
                  <a:lnTo>
                    <a:pt x="262" y="3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4091" y="2182"/>
              <a:ext cx="1015" cy="539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015" y="0"/>
                </a:cxn>
                <a:cxn ang="0">
                  <a:pos x="1015" y="351"/>
                </a:cxn>
                <a:cxn ang="0">
                  <a:pos x="0" y="539"/>
                </a:cxn>
                <a:cxn ang="0">
                  <a:pos x="0" y="189"/>
                </a:cxn>
              </a:cxnLst>
              <a:rect l="0" t="0" r="r" b="b"/>
              <a:pathLst>
                <a:path w="1015" h="539">
                  <a:moveTo>
                    <a:pt x="0" y="189"/>
                  </a:moveTo>
                  <a:lnTo>
                    <a:pt x="1015" y="0"/>
                  </a:lnTo>
                  <a:lnTo>
                    <a:pt x="1015" y="351"/>
                  </a:lnTo>
                  <a:lnTo>
                    <a:pt x="0" y="539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6666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4091" y="2046"/>
              <a:ext cx="1015" cy="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0"/>
                </a:cxn>
                <a:cxn ang="0">
                  <a:pos x="42" y="0"/>
                </a:cxn>
                <a:cxn ang="0">
                  <a:pos x="62" y="0"/>
                </a:cxn>
                <a:cxn ang="0">
                  <a:pos x="83" y="0"/>
                </a:cxn>
                <a:cxn ang="0">
                  <a:pos x="110" y="0"/>
                </a:cxn>
                <a:cxn ang="0">
                  <a:pos x="131" y="0"/>
                </a:cxn>
                <a:cxn ang="0">
                  <a:pos x="151" y="0"/>
                </a:cxn>
                <a:cxn ang="0">
                  <a:pos x="172" y="0"/>
                </a:cxn>
                <a:cxn ang="0">
                  <a:pos x="193" y="6"/>
                </a:cxn>
                <a:cxn ang="0">
                  <a:pos x="214" y="6"/>
                </a:cxn>
                <a:cxn ang="0">
                  <a:pos x="240" y="6"/>
                </a:cxn>
                <a:cxn ang="0">
                  <a:pos x="261" y="6"/>
                </a:cxn>
                <a:cxn ang="0">
                  <a:pos x="282" y="6"/>
                </a:cxn>
                <a:cxn ang="0">
                  <a:pos x="303" y="11"/>
                </a:cxn>
                <a:cxn ang="0">
                  <a:pos x="324" y="11"/>
                </a:cxn>
                <a:cxn ang="0">
                  <a:pos x="345" y="11"/>
                </a:cxn>
                <a:cxn ang="0">
                  <a:pos x="366" y="11"/>
                </a:cxn>
                <a:cxn ang="0">
                  <a:pos x="387" y="16"/>
                </a:cxn>
                <a:cxn ang="0">
                  <a:pos x="408" y="16"/>
                </a:cxn>
                <a:cxn ang="0">
                  <a:pos x="429" y="16"/>
                </a:cxn>
                <a:cxn ang="0">
                  <a:pos x="450" y="21"/>
                </a:cxn>
                <a:cxn ang="0">
                  <a:pos x="471" y="21"/>
                </a:cxn>
                <a:cxn ang="0">
                  <a:pos x="492" y="27"/>
                </a:cxn>
                <a:cxn ang="0">
                  <a:pos x="508" y="27"/>
                </a:cxn>
                <a:cxn ang="0">
                  <a:pos x="528" y="32"/>
                </a:cxn>
                <a:cxn ang="0">
                  <a:pos x="549" y="32"/>
                </a:cxn>
                <a:cxn ang="0">
                  <a:pos x="570" y="37"/>
                </a:cxn>
                <a:cxn ang="0">
                  <a:pos x="586" y="37"/>
                </a:cxn>
                <a:cxn ang="0">
                  <a:pos x="607" y="42"/>
                </a:cxn>
                <a:cxn ang="0">
                  <a:pos x="628" y="42"/>
                </a:cxn>
                <a:cxn ang="0">
                  <a:pos x="644" y="47"/>
                </a:cxn>
                <a:cxn ang="0">
                  <a:pos x="665" y="47"/>
                </a:cxn>
                <a:cxn ang="0">
                  <a:pos x="680" y="53"/>
                </a:cxn>
                <a:cxn ang="0">
                  <a:pos x="701" y="53"/>
                </a:cxn>
                <a:cxn ang="0">
                  <a:pos x="717" y="58"/>
                </a:cxn>
                <a:cxn ang="0">
                  <a:pos x="738" y="63"/>
                </a:cxn>
                <a:cxn ang="0">
                  <a:pos x="754" y="63"/>
                </a:cxn>
                <a:cxn ang="0">
                  <a:pos x="775" y="68"/>
                </a:cxn>
                <a:cxn ang="0">
                  <a:pos x="790" y="74"/>
                </a:cxn>
                <a:cxn ang="0">
                  <a:pos x="806" y="74"/>
                </a:cxn>
                <a:cxn ang="0">
                  <a:pos x="822" y="79"/>
                </a:cxn>
                <a:cxn ang="0">
                  <a:pos x="837" y="84"/>
                </a:cxn>
                <a:cxn ang="0">
                  <a:pos x="853" y="84"/>
                </a:cxn>
                <a:cxn ang="0">
                  <a:pos x="869" y="89"/>
                </a:cxn>
                <a:cxn ang="0">
                  <a:pos x="885" y="95"/>
                </a:cxn>
                <a:cxn ang="0">
                  <a:pos x="900" y="100"/>
                </a:cxn>
                <a:cxn ang="0">
                  <a:pos x="916" y="100"/>
                </a:cxn>
                <a:cxn ang="0">
                  <a:pos x="932" y="105"/>
                </a:cxn>
                <a:cxn ang="0">
                  <a:pos x="947" y="110"/>
                </a:cxn>
                <a:cxn ang="0">
                  <a:pos x="963" y="115"/>
                </a:cxn>
                <a:cxn ang="0">
                  <a:pos x="974" y="121"/>
                </a:cxn>
                <a:cxn ang="0">
                  <a:pos x="989" y="126"/>
                </a:cxn>
                <a:cxn ang="0">
                  <a:pos x="1000" y="126"/>
                </a:cxn>
                <a:cxn ang="0">
                  <a:pos x="1015" y="131"/>
                </a:cxn>
                <a:cxn ang="0">
                  <a:pos x="0" y="325"/>
                </a:cxn>
                <a:cxn ang="0">
                  <a:pos x="0" y="0"/>
                </a:cxn>
              </a:cxnLst>
              <a:rect l="0" t="0" r="r" b="b"/>
              <a:pathLst>
                <a:path w="1015" h="325">
                  <a:moveTo>
                    <a:pt x="0" y="0"/>
                  </a:moveTo>
                  <a:lnTo>
                    <a:pt x="21" y="0"/>
                  </a:lnTo>
                  <a:lnTo>
                    <a:pt x="42" y="0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110" y="0"/>
                  </a:lnTo>
                  <a:lnTo>
                    <a:pt x="131" y="0"/>
                  </a:lnTo>
                  <a:lnTo>
                    <a:pt x="151" y="0"/>
                  </a:lnTo>
                  <a:lnTo>
                    <a:pt x="172" y="0"/>
                  </a:lnTo>
                  <a:lnTo>
                    <a:pt x="193" y="6"/>
                  </a:lnTo>
                  <a:lnTo>
                    <a:pt x="214" y="6"/>
                  </a:lnTo>
                  <a:lnTo>
                    <a:pt x="240" y="6"/>
                  </a:lnTo>
                  <a:lnTo>
                    <a:pt x="261" y="6"/>
                  </a:lnTo>
                  <a:lnTo>
                    <a:pt x="282" y="6"/>
                  </a:lnTo>
                  <a:lnTo>
                    <a:pt x="303" y="11"/>
                  </a:lnTo>
                  <a:lnTo>
                    <a:pt x="324" y="11"/>
                  </a:lnTo>
                  <a:lnTo>
                    <a:pt x="345" y="11"/>
                  </a:lnTo>
                  <a:lnTo>
                    <a:pt x="366" y="11"/>
                  </a:lnTo>
                  <a:lnTo>
                    <a:pt x="387" y="16"/>
                  </a:lnTo>
                  <a:lnTo>
                    <a:pt x="408" y="16"/>
                  </a:lnTo>
                  <a:lnTo>
                    <a:pt x="429" y="16"/>
                  </a:lnTo>
                  <a:lnTo>
                    <a:pt x="450" y="21"/>
                  </a:lnTo>
                  <a:lnTo>
                    <a:pt x="471" y="21"/>
                  </a:lnTo>
                  <a:lnTo>
                    <a:pt x="492" y="27"/>
                  </a:lnTo>
                  <a:lnTo>
                    <a:pt x="508" y="27"/>
                  </a:lnTo>
                  <a:lnTo>
                    <a:pt x="528" y="32"/>
                  </a:lnTo>
                  <a:lnTo>
                    <a:pt x="549" y="32"/>
                  </a:lnTo>
                  <a:lnTo>
                    <a:pt x="570" y="37"/>
                  </a:lnTo>
                  <a:lnTo>
                    <a:pt x="586" y="37"/>
                  </a:lnTo>
                  <a:lnTo>
                    <a:pt x="607" y="42"/>
                  </a:lnTo>
                  <a:lnTo>
                    <a:pt x="628" y="42"/>
                  </a:lnTo>
                  <a:lnTo>
                    <a:pt x="644" y="47"/>
                  </a:lnTo>
                  <a:lnTo>
                    <a:pt x="665" y="47"/>
                  </a:lnTo>
                  <a:lnTo>
                    <a:pt x="680" y="53"/>
                  </a:lnTo>
                  <a:lnTo>
                    <a:pt x="701" y="53"/>
                  </a:lnTo>
                  <a:lnTo>
                    <a:pt x="717" y="58"/>
                  </a:lnTo>
                  <a:lnTo>
                    <a:pt x="738" y="63"/>
                  </a:lnTo>
                  <a:lnTo>
                    <a:pt x="754" y="63"/>
                  </a:lnTo>
                  <a:lnTo>
                    <a:pt x="775" y="68"/>
                  </a:lnTo>
                  <a:lnTo>
                    <a:pt x="790" y="74"/>
                  </a:lnTo>
                  <a:lnTo>
                    <a:pt x="806" y="74"/>
                  </a:lnTo>
                  <a:lnTo>
                    <a:pt x="822" y="79"/>
                  </a:lnTo>
                  <a:lnTo>
                    <a:pt x="837" y="84"/>
                  </a:lnTo>
                  <a:lnTo>
                    <a:pt x="853" y="84"/>
                  </a:lnTo>
                  <a:lnTo>
                    <a:pt x="869" y="89"/>
                  </a:lnTo>
                  <a:lnTo>
                    <a:pt x="885" y="95"/>
                  </a:lnTo>
                  <a:lnTo>
                    <a:pt x="900" y="100"/>
                  </a:lnTo>
                  <a:lnTo>
                    <a:pt x="916" y="100"/>
                  </a:lnTo>
                  <a:lnTo>
                    <a:pt x="932" y="105"/>
                  </a:lnTo>
                  <a:lnTo>
                    <a:pt x="947" y="110"/>
                  </a:lnTo>
                  <a:lnTo>
                    <a:pt x="963" y="115"/>
                  </a:lnTo>
                  <a:lnTo>
                    <a:pt x="974" y="121"/>
                  </a:lnTo>
                  <a:lnTo>
                    <a:pt x="989" y="126"/>
                  </a:lnTo>
                  <a:lnTo>
                    <a:pt x="1000" y="126"/>
                  </a:lnTo>
                  <a:lnTo>
                    <a:pt x="1015" y="131"/>
                  </a:lnTo>
                  <a:lnTo>
                    <a:pt x="0" y="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719" y="2198"/>
              <a:ext cx="1052" cy="528"/>
            </a:xfrm>
            <a:custGeom>
              <a:avLst/>
              <a:gdLst/>
              <a:ahLst/>
              <a:cxnLst>
                <a:cxn ang="0">
                  <a:pos x="1052" y="178"/>
                </a:cxn>
                <a:cxn ang="0">
                  <a:pos x="0" y="0"/>
                </a:cxn>
                <a:cxn ang="0">
                  <a:pos x="0" y="350"/>
                </a:cxn>
                <a:cxn ang="0">
                  <a:pos x="1052" y="528"/>
                </a:cxn>
                <a:cxn ang="0">
                  <a:pos x="1052" y="178"/>
                </a:cxn>
              </a:cxnLst>
              <a:rect l="0" t="0" r="r" b="b"/>
              <a:pathLst>
                <a:path w="1052" h="528">
                  <a:moveTo>
                    <a:pt x="1052" y="178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1052" y="528"/>
                  </a:lnTo>
                  <a:lnTo>
                    <a:pt x="1052" y="178"/>
                  </a:lnTo>
                  <a:close/>
                </a:path>
              </a:pathLst>
            </a:custGeom>
            <a:solidFill>
              <a:srgbClr val="804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714" y="2057"/>
              <a:ext cx="1057" cy="319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15" y="136"/>
                </a:cxn>
                <a:cxn ang="0">
                  <a:pos x="26" y="131"/>
                </a:cxn>
                <a:cxn ang="0">
                  <a:pos x="41" y="125"/>
                </a:cxn>
                <a:cxn ang="0">
                  <a:pos x="52" y="120"/>
                </a:cxn>
                <a:cxn ang="0">
                  <a:pos x="68" y="120"/>
                </a:cxn>
                <a:cxn ang="0">
                  <a:pos x="78" y="115"/>
                </a:cxn>
                <a:cxn ang="0">
                  <a:pos x="94" y="110"/>
                </a:cxn>
                <a:cxn ang="0">
                  <a:pos x="110" y="104"/>
                </a:cxn>
                <a:cxn ang="0">
                  <a:pos x="120" y="99"/>
                </a:cxn>
                <a:cxn ang="0">
                  <a:pos x="136" y="94"/>
                </a:cxn>
                <a:cxn ang="0">
                  <a:pos x="151" y="94"/>
                </a:cxn>
                <a:cxn ang="0">
                  <a:pos x="167" y="89"/>
                </a:cxn>
                <a:cxn ang="0">
                  <a:pos x="183" y="84"/>
                </a:cxn>
                <a:cxn ang="0">
                  <a:pos x="199" y="78"/>
                </a:cxn>
                <a:cxn ang="0">
                  <a:pos x="214" y="78"/>
                </a:cxn>
                <a:cxn ang="0">
                  <a:pos x="230" y="73"/>
                </a:cxn>
                <a:cxn ang="0">
                  <a:pos x="246" y="68"/>
                </a:cxn>
                <a:cxn ang="0">
                  <a:pos x="267" y="68"/>
                </a:cxn>
                <a:cxn ang="0">
                  <a:pos x="282" y="63"/>
                </a:cxn>
                <a:cxn ang="0">
                  <a:pos x="298" y="57"/>
                </a:cxn>
                <a:cxn ang="0">
                  <a:pos x="319" y="57"/>
                </a:cxn>
                <a:cxn ang="0">
                  <a:pos x="335" y="52"/>
                </a:cxn>
                <a:cxn ang="0">
                  <a:pos x="356" y="47"/>
                </a:cxn>
                <a:cxn ang="0">
                  <a:pos x="371" y="47"/>
                </a:cxn>
                <a:cxn ang="0">
                  <a:pos x="392" y="42"/>
                </a:cxn>
                <a:cxn ang="0">
                  <a:pos x="408" y="42"/>
                </a:cxn>
                <a:cxn ang="0">
                  <a:pos x="429" y="36"/>
                </a:cxn>
                <a:cxn ang="0">
                  <a:pos x="445" y="36"/>
                </a:cxn>
                <a:cxn ang="0">
                  <a:pos x="466" y="31"/>
                </a:cxn>
                <a:cxn ang="0">
                  <a:pos x="487" y="31"/>
                </a:cxn>
                <a:cxn ang="0">
                  <a:pos x="507" y="26"/>
                </a:cxn>
                <a:cxn ang="0">
                  <a:pos x="523" y="26"/>
                </a:cxn>
                <a:cxn ang="0">
                  <a:pos x="544" y="21"/>
                </a:cxn>
                <a:cxn ang="0">
                  <a:pos x="565" y="21"/>
                </a:cxn>
                <a:cxn ang="0">
                  <a:pos x="586" y="16"/>
                </a:cxn>
                <a:cxn ang="0">
                  <a:pos x="607" y="16"/>
                </a:cxn>
                <a:cxn ang="0">
                  <a:pos x="628" y="10"/>
                </a:cxn>
                <a:cxn ang="0">
                  <a:pos x="649" y="10"/>
                </a:cxn>
                <a:cxn ang="0">
                  <a:pos x="670" y="10"/>
                </a:cxn>
                <a:cxn ang="0">
                  <a:pos x="691" y="5"/>
                </a:cxn>
                <a:cxn ang="0">
                  <a:pos x="712" y="5"/>
                </a:cxn>
                <a:cxn ang="0">
                  <a:pos x="733" y="5"/>
                </a:cxn>
                <a:cxn ang="0">
                  <a:pos x="754" y="5"/>
                </a:cxn>
                <a:cxn ang="0">
                  <a:pos x="774" y="0"/>
                </a:cxn>
                <a:cxn ang="0">
                  <a:pos x="795" y="0"/>
                </a:cxn>
                <a:cxn ang="0">
                  <a:pos x="1057" y="319"/>
                </a:cxn>
                <a:cxn ang="0">
                  <a:pos x="0" y="141"/>
                </a:cxn>
              </a:cxnLst>
              <a:rect l="0" t="0" r="r" b="b"/>
              <a:pathLst>
                <a:path w="1057" h="319">
                  <a:moveTo>
                    <a:pt x="0" y="141"/>
                  </a:moveTo>
                  <a:lnTo>
                    <a:pt x="15" y="136"/>
                  </a:lnTo>
                  <a:lnTo>
                    <a:pt x="26" y="131"/>
                  </a:lnTo>
                  <a:lnTo>
                    <a:pt x="41" y="125"/>
                  </a:lnTo>
                  <a:lnTo>
                    <a:pt x="52" y="120"/>
                  </a:lnTo>
                  <a:lnTo>
                    <a:pt x="68" y="120"/>
                  </a:lnTo>
                  <a:lnTo>
                    <a:pt x="78" y="115"/>
                  </a:lnTo>
                  <a:lnTo>
                    <a:pt x="94" y="110"/>
                  </a:lnTo>
                  <a:lnTo>
                    <a:pt x="110" y="104"/>
                  </a:lnTo>
                  <a:lnTo>
                    <a:pt x="120" y="99"/>
                  </a:lnTo>
                  <a:lnTo>
                    <a:pt x="136" y="94"/>
                  </a:lnTo>
                  <a:lnTo>
                    <a:pt x="151" y="94"/>
                  </a:lnTo>
                  <a:lnTo>
                    <a:pt x="167" y="89"/>
                  </a:lnTo>
                  <a:lnTo>
                    <a:pt x="183" y="84"/>
                  </a:lnTo>
                  <a:lnTo>
                    <a:pt x="199" y="78"/>
                  </a:lnTo>
                  <a:lnTo>
                    <a:pt x="214" y="78"/>
                  </a:lnTo>
                  <a:lnTo>
                    <a:pt x="230" y="73"/>
                  </a:lnTo>
                  <a:lnTo>
                    <a:pt x="246" y="68"/>
                  </a:lnTo>
                  <a:lnTo>
                    <a:pt x="267" y="68"/>
                  </a:lnTo>
                  <a:lnTo>
                    <a:pt x="282" y="63"/>
                  </a:lnTo>
                  <a:lnTo>
                    <a:pt x="298" y="57"/>
                  </a:lnTo>
                  <a:lnTo>
                    <a:pt x="319" y="57"/>
                  </a:lnTo>
                  <a:lnTo>
                    <a:pt x="335" y="52"/>
                  </a:lnTo>
                  <a:lnTo>
                    <a:pt x="356" y="47"/>
                  </a:lnTo>
                  <a:lnTo>
                    <a:pt x="371" y="47"/>
                  </a:lnTo>
                  <a:lnTo>
                    <a:pt x="392" y="42"/>
                  </a:lnTo>
                  <a:lnTo>
                    <a:pt x="408" y="42"/>
                  </a:lnTo>
                  <a:lnTo>
                    <a:pt x="429" y="36"/>
                  </a:lnTo>
                  <a:lnTo>
                    <a:pt x="445" y="36"/>
                  </a:lnTo>
                  <a:lnTo>
                    <a:pt x="466" y="31"/>
                  </a:lnTo>
                  <a:lnTo>
                    <a:pt x="487" y="31"/>
                  </a:lnTo>
                  <a:lnTo>
                    <a:pt x="507" y="26"/>
                  </a:lnTo>
                  <a:lnTo>
                    <a:pt x="523" y="26"/>
                  </a:lnTo>
                  <a:lnTo>
                    <a:pt x="544" y="21"/>
                  </a:lnTo>
                  <a:lnTo>
                    <a:pt x="565" y="21"/>
                  </a:lnTo>
                  <a:lnTo>
                    <a:pt x="586" y="16"/>
                  </a:lnTo>
                  <a:lnTo>
                    <a:pt x="607" y="16"/>
                  </a:lnTo>
                  <a:lnTo>
                    <a:pt x="628" y="10"/>
                  </a:lnTo>
                  <a:lnTo>
                    <a:pt x="649" y="10"/>
                  </a:lnTo>
                  <a:lnTo>
                    <a:pt x="670" y="10"/>
                  </a:lnTo>
                  <a:lnTo>
                    <a:pt x="691" y="5"/>
                  </a:lnTo>
                  <a:lnTo>
                    <a:pt x="712" y="5"/>
                  </a:lnTo>
                  <a:lnTo>
                    <a:pt x="733" y="5"/>
                  </a:lnTo>
                  <a:lnTo>
                    <a:pt x="754" y="5"/>
                  </a:lnTo>
                  <a:lnTo>
                    <a:pt x="774" y="0"/>
                  </a:lnTo>
                  <a:lnTo>
                    <a:pt x="795" y="0"/>
                  </a:lnTo>
                  <a:lnTo>
                    <a:pt x="1057" y="319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457" y="2318"/>
              <a:ext cx="1204" cy="440"/>
            </a:xfrm>
            <a:custGeom>
              <a:avLst/>
              <a:gdLst/>
              <a:ahLst/>
              <a:cxnLst>
                <a:cxn ang="0">
                  <a:pos x="1204" y="89"/>
                </a:cxn>
                <a:cxn ang="0">
                  <a:pos x="0" y="0"/>
                </a:cxn>
                <a:cxn ang="0">
                  <a:pos x="0" y="351"/>
                </a:cxn>
                <a:cxn ang="0">
                  <a:pos x="1204" y="440"/>
                </a:cxn>
                <a:cxn ang="0">
                  <a:pos x="1204" y="89"/>
                </a:cxn>
              </a:cxnLst>
              <a:rect l="0" t="0" r="r" b="b"/>
              <a:pathLst>
                <a:path w="1204" h="440">
                  <a:moveTo>
                    <a:pt x="1204" y="89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1204" y="440"/>
                  </a:lnTo>
                  <a:lnTo>
                    <a:pt x="1204" y="89"/>
                  </a:lnTo>
                  <a:close/>
                </a:path>
              </a:pathLst>
            </a:custGeom>
            <a:solidFill>
              <a:srgbClr val="4D1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52" y="2229"/>
              <a:ext cx="1209" cy="178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5" y="84"/>
                </a:cxn>
                <a:cxn ang="0">
                  <a:pos x="10" y="79"/>
                </a:cxn>
                <a:cxn ang="0">
                  <a:pos x="21" y="74"/>
                </a:cxn>
                <a:cxn ang="0">
                  <a:pos x="26" y="68"/>
                </a:cxn>
                <a:cxn ang="0">
                  <a:pos x="36" y="63"/>
                </a:cxn>
                <a:cxn ang="0">
                  <a:pos x="42" y="58"/>
                </a:cxn>
                <a:cxn ang="0">
                  <a:pos x="52" y="53"/>
                </a:cxn>
                <a:cxn ang="0">
                  <a:pos x="63" y="47"/>
                </a:cxn>
                <a:cxn ang="0">
                  <a:pos x="68" y="42"/>
                </a:cxn>
                <a:cxn ang="0">
                  <a:pos x="68" y="42"/>
                </a:cxn>
                <a:cxn ang="0">
                  <a:pos x="78" y="37"/>
                </a:cxn>
                <a:cxn ang="0">
                  <a:pos x="89" y="32"/>
                </a:cxn>
                <a:cxn ang="0">
                  <a:pos x="99" y="27"/>
                </a:cxn>
                <a:cxn ang="0">
                  <a:pos x="110" y="21"/>
                </a:cxn>
                <a:cxn ang="0">
                  <a:pos x="120" y="16"/>
                </a:cxn>
                <a:cxn ang="0">
                  <a:pos x="131" y="11"/>
                </a:cxn>
                <a:cxn ang="0">
                  <a:pos x="141" y="6"/>
                </a:cxn>
                <a:cxn ang="0">
                  <a:pos x="152" y="0"/>
                </a:cxn>
                <a:cxn ang="0">
                  <a:pos x="1209" y="178"/>
                </a:cxn>
                <a:cxn ang="0">
                  <a:pos x="0" y="89"/>
                </a:cxn>
              </a:cxnLst>
              <a:rect l="0" t="0" r="r" b="b"/>
              <a:pathLst>
                <a:path w="1209" h="178">
                  <a:moveTo>
                    <a:pt x="0" y="89"/>
                  </a:moveTo>
                  <a:lnTo>
                    <a:pt x="5" y="84"/>
                  </a:lnTo>
                  <a:lnTo>
                    <a:pt x="10" y="79"/>
                  </a:lnTo>
                  <a:lnTo>
                    <a:pt x="21" y="74"/>
                  </a:lnTo>
                  <a:lnTo>
                    <a:pt x="26" y="68"/>
                  </a:lnTo>
                  <a:lnTo>
                    <a:pt x="36" y="63"/>
                  </a:lnTo>
                  <a:lnTo>
                    <a:pt x="42" y="58"/>
                  </a:lnTo>
                  <a:lnTo>
                    <a:pt x="52" y="53"/>
                  </a:lnTo>
                  <a:lnTo>
                    <a:pt x="63" y="47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8" y="37"/>
                  </a:lnTo>
                  <a:lnTo>
                    <a:pt x="89" y="32"/>
                  </a:lnTo>
                  <a:lnTo>
                    <a:pt x="99" y="27"/>
                  </a:lnTo>
                  <a:lnTo>
                    <a:pt x="110" y="21"/>
                  </a:lnTo>
                  <a:lnTo>
                    <a:pt x="120" y="16"/>
                  </a:lnTo>
                  <a:lnTo>
                    <a:pt x="131" y="11"/>
                  </a:lnTo>
                  <a:lnTo>
                    <a:pt x="141" y="6"/>
                  </a:lnTo>
                  <a:lnTo>
                    <a:pt x="152" y="0"/>
                  </a:lnTo>
                  <a:lnTo>
                    <a:pt x="1209" y="178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4248" y="2418"/>
              <a:ext cx="1256" cy="350"/>
            </a:xfrm>
            <a:prstGeom prst="rect">
              <a:avLst/>
            </a:prstGeom>
            <a:solidFill>
              <a:srgbClr val="1A33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4248" y="2224"/>
              <a:ext cx="1256" cy="194"/>
            </a:xfrm>
            <a:custGeom>
              <a:avLst/>
              <a:gdLst/>
              <a:ahLst/>
              <a:cxnLst>
                <a:cxn ang="0">
                  <a:pos x="1016" y="0"/>
                </a:cxn>
                <a:cxn ang="0">
                  <a:pos x="1026" y="5"/>
                </a:cxn>
                <a:cxn ang="0">
                  <a:pos x="1042" y="11"/>
                </a:cxn>
                <a:cxn ang="0">
                  <a:pos x="1052" y="16"/>
                </a:cxn>
                <a:cxn ang="0">
                  <a:pos x="1063" y="21"/>
                </a:cxn>
                <a:cxn ang="0">
                  <a:pos x="1073" y="26"/>
                </a:cxn>
                <a:cxn ang="0">
                  <a:pos x="1089" y="32"/>
                </a:cxn>
                <a:cxn ang="0">
                  <a:pos x="1099" y="37"/>
                </a:cxn>
                <a:cxn ang="0">
                  <a:pos x="1110" y="42"/>
                </a:cxn>
                <a:cxn ang="0">
                  <a:pos x="1120" y="47"/>
                </a:cxn>
                <a:cxn ang="0">
                  <a:pos x="1125" y="52"/>
                </a:cxn>
                <a:cxn ang="0">
                  <a:pos x="1136" y="58"/>
                </a:cxn>
                <a:cxn ang="0">
                  <a:pos x="1146" y="63"/>
                </a:cxn>
                <a:cxn ang="0">
                  <a:pos x="1157" y="68"/>
                </a:cxn>
                <a:cxn ang="0">
                  <a:pos x="1162" y="73"/>
                </a:cxn>
                <a:cxn ang="0">
                  <a:pos x="1173" y="79"/>
                </a:cxn>
                <a:cxn ang="0">
                  <a:pos x="1178" y="84"/>
                </a:cxn>
                <a:cxn ang="0">
                  <a:pos x="1188" y="89"/>
                </a:cxn>
                <a:cxn ang="0">
                  <a:pos x="1194" y="94"/>
                </a:cxn>
                <a:cxn ang="0">
                  <a:pos x="1199" y="100"/>
                </a:cxn>
                <a:cxn ang="0">
                  <a:pos x="1204" y="105"/>
                </a:cxn>
                <a:cxn ang="0">
                  <a:pos x="1214" y="110"/>
                </a:cxn>
                <a:cxn ang="0">
                  <a:pos x="1220" y="115"/>
                </a:cxn>
                <a:cxn ang="0">
                  <a:pos x="1225" y="120"/>
                </a:cxn>
                <a:cxn ang="0">
                  <a:pos x="1230" y="126"/>
                </a:cxn>
                <a:cxn ang="0">
                  <a:pos x="1230" y="131"/>
                </a:cxn>
                <a:cxn ang="0">
                  <a:pos x="1235" y="136"/>
                </a:cxn>
                <a:cxn ang="0">
                  <a:pos x="1241" y="141"/>
                </a:cxn>
                <a:cxn ang="0">
                  <a:pos x="1241" y="147"/>
                </a:cxn>
                <a:cxn ang="0">
                  <a:pos x="1246" y="152"/>
                </a:cxn>
                <a:cxn ang="0">
                  <a:pos x="1246" y="157"/>
                </a:cxn>
                <a:cxn ang="0">
                  <a:pos x="1251" y="162"/>
                </a:cxn>
                <a:cxn ang="0">
                  <a:pos x="1251" y="168"/>
                </a:cxn>
                <a:cxn ang="0">
                  <a:pos x="1251" y="178"/>
                </a:cxn>
                <a:cxn ang="0">
                  <a:pos x="1256" y="183"/>
                </a:cxn>
                <a:cxn ang="0">
                  <a:pos x="1256" y="188"/>
                </a:cxn>
                <a:cxn ang="0">
                  <a:pos x="1256" y="194"/>
                </a:cxn>
                <a:cxn ang="0">
                  <a:pos x="0" y="194"/>
                </a:cxn>
                <a:cxn ang="0">
                  <a:pos x="1016" y="0"/>
                </a:cxn>
              </a:cxnLst>
              <a:rect l="0" t="0" r="r" b="b"/>
              <a:pathLst>
                <a:path w="1256" h="194">
                  <a:moveTo>
                    <a:pt x="1016" y="0"/>
                  </a:moveTo>
                  <a:lnTo>
                    <a:pt x="1026" y="5"/>
                  </a:lnTo>
                  <a:lnTo>
                    <a:pt x="1042" y="11"/>
                  </a:lnTo>
                  <a:lnTo>
                    <a:pt x="1052" y="16"/>
                  </a:lnTo>
                  <a:lnTo>
                    <a:pt x="1063" y="21"/>
                  </a:lnTo>
                  <a:lnTo>
                    <a:pt x="1073" y="26"/>
                  </a:lnTo>
                  <a:lnTo>
                    <a:pt x="1089" y="32"/>
                  </a:lnTo>
                  <a:lnTo>
                    <a:pt x="1099" y="37"/>
                  </a:lnTo>
                  <a:lnTo>
                    <a:pt x="1110" y="42"/>
                  </a:lnTo>
                  <a:lnTo>
                    <a:pt x="1120" y="47"/>
                  </a:lnTo>
                  <a:lnTo>
                    <a:pt x="1125" y="52"/>
                  </a:lnTo>
                  <a:lnTo>
                    <a:pt x="1136" y="58"/>
                  </a:lnTo>
                  <a:lnTo>
                    <a:pt x="1146" y="63"/>
                  </a:lnTo>
                  <a:lnTo>
                    <a:pt x="1157" y="68"/>
                  </a:lnTo>
                  <a:lnTo>
                    <a:pt x="1162" y="73"/>
                  </a:lnTo>
                  <a:lnTo>
                    <a:pt x="1173" y="79"/>
                  </a:lnTo>
                  <a:lnTo>
                    <a:pt x="1178" y="84"/>
                  </a:lnTo>
                  <a:lnTo>
                    <a:pt x="1188" y="89"/>
                  </a:lnTo>
                  <a:lnTo>
                    <a:pt x="1194" y="94"/>
                  </a:lnTo>
                  <a:lnTo>
                    <a:pt x="1199" y="100"/>
                  </a:lnTo>
                  <a:lnTo>
                    <a:pt x="1204" y="105"/>
                  </a:lnTo>
                  <a:lnTo>
                    <a:pt x="1214" y="110"/>
                  </a:lnTo>
                  <a:lnTo>
                    <a:pt x="1220" y="115"/>
                  </a:lnTo>
                  <a:lnTo>
                    <a:pt x="1225" y="120"/>
                  </a:lnTo>
                  <a:lnTo>
                    <a:pt x="1230" y="126"/>
                  </a:lnTo>
                  <a:lnTo>
                    <a:pt x="1230" y="131"/>
                  </a:lnTo>
                  <a:lnTo>
                    <a:pt x="1235" y="136"/>
                  </a:lnTo>
                  <a:lnTo>
                    <a:pt x="1241" y="141"/>
                  </a:lnTo>
                  <a:lnTo>
                    <a:pt x="1241" y="147"/>
                  </a:lnTo>
                  <a:lnTo>
                    <a:pt x="1246" y="152"/>
                  </a:lnTo>
                  <a:lnTo>
                    <a:pt x="1246" y="157"/>
                  </a:lnTo>
                  <a:lnTo>
                    <a:pt x="1251" y="162"/>
                  </a:lnTo>
                  <a:lnTo>
                    <a:pt x="1251" y="168"/>
                  </a:lnTo>
                  <a:lnTo>
                    <a:pt x="1251" y="178"/>
                  </a:lnTo>
                  <a:lnTo>
                    <a:pt x="1256" y="183"/>
                  </a:lnTo>
                  <a:lnTo>
                    <a:pt x="1256" y="188"/>
                  </a:lnTo>
                  <a:lnTo>
                    <a:pt x="1256" y="194"/>
                  </a:lnTo>
                  <a:lnTo>
                    <a:pt x="0" y="194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415" y="2480"/>
              <a:ext cx="848" cy="654"/>
            </a:xfrm>
            <a:custGeom>
              <a:avLst/>
              <a:gdLst/>
              <a:ahLst/>
              <a:cxnLst>
                <a:cxn ang="0">
                  <a:pos x="806" y="304"/>
                </a:cxn>
                <a:cxn ang="0">
                  <a:pos x="744" y="293"/>
                </a:cxn>
                <a:cxn ang="0">
                  <a:pos x="686" y="288"/>
                </a:cxn>
                <a:cxn ang="0">
                  <a:pos x="628" y="283"/>
                </a:cxn>
                <a:cxn ang="0">
                  <a:pos x="571" y="272"/>
                </a:cxn>
                <a:cxn ang="0">
                  <a:pos x="518" y="262"/>
                </a:cxn>
                <a:cxn ang="0">
                  <a:pos x="466" y="251"/>
                </a:cxn>
                <a:cxn ang="0">
                  <a:pos x="414" y="241"/>
                </a:cxn>
                <a:cxn ang="0">
                  <a:pos x="367" y="231"/>
                </a:cxn>
                <a:cxn ang="0">
                  <a:pos x="320" y="215"/>
                </a:cxn>
                <a:cxn ang="0">
                  <a:pos x="278" y="204"/>
                </a:cxn>
                <a:cxn ang="0">
                  <a:pos x="241" y="189"/>
                </a:cxn>
                <a:cxn ang="0">
                  <a:pos x="215" y="183"/>
                </a:cxn>
                <a:cxn ang="0">
                  <a:pos x="178" y="168"/>
                </a:cxn>
                <a:cxn ang="0">
                  <a:pos x="147" y="152"/>
                </a:cxn>
                <a:cxn ang="0">
                  <a:pos x="115" y="136"/>
                </a:cxn>
                <a:cxn ang="0">
                  <a:pos x="89" y="121"/>
                </a:cxn>
                <a:cxn ang="0">
                  <a:pos x="68" y="105"/>
                </a:cxn>
                <a:cxn ang="0">
                  <a:pos x="47" y="89"/>
                </a:cxn>
                <a:cxn ang="0">
                  <a:pos x="32" y="74"/>
                </a:cxn>
                <a:cxn ang="0">
                  <a:pos x="16" y="58"/>
                </a:cxn>
                <a:cxn ang="0">
                  <a:pos x="11" y="42"/>
                </a:cxn>
                <a:cxn ang="0">
                  <a:pos x="0" y="27"/>
                </a:cxn>
                <a:cxn ang="0">
                  <a:pos x="0" y="6"/>
                </a:cxn>
                <a:cxn ang="0">
                  <a:pos x="0" y="356"/>
                </a:cxn>
                <a:cxn ang="0">
                  <a:pos x="0" y="377"/>
                </a:cxn>
                <a:cxn ang="0">
                  <a:pos x="11" y="393"/>
                </a:cxn>
                <a:cxn ang="0">
                  <a:pos x="16" y="408"/>
                </a:cxn>
                <a:cxn ang="0">
                  <a:pos x="32" y="424"/>
                </a:cxn>
                <a:cxn ang="0">
                  <a:pos x="47" y="440"/>
                </a:cxn>
                <a:cxn ang="0">
                  <a:pos x="68" y="455"/>
                </a:cxn>
                <a:cxn ang="0">
                  <a:pos x="89" y="471"/>
                </a:cxn>
                <a:cxn ang="0">
                  <a:pos x="115" y="487"/>
                </a:cxn>
                <a:cxn ang="0">
                  <a:pos x="147" y="502"/>
                </a:cxn>
                <a:cxn ang="0">
                  <a:pos x="178" y="518"/>
                </a:cxn>
                <a:cxn ang="0">
                  <a:pos x="215" y="534"/>
                </a:cxn>
                <a:cxn ang="0">
                  <a:pos x="241" y="539"/>
                </a:cxn>
                <a:cxn ang="0">
                  <a:pos x="278" y="555"/>
                </a:cxn>
                <a:cxn ang="0">
                  <a:pos x="320" y="565"/>
                </a:cxn>
                <a:cxn ang="0">
                  <a:pos x="367" y="581"/>
                </a:cxn>
                <a:cxn ang="0">
                  <a:pos x="414" y="591"/>
                </a:cxn>
                <a:cxn ang="0">
                  <a:pos x="466" y="602"/>
                </a:cxn>
                <a:cxn ang="0">
                  <a:pos x="518" y="612"/>
                </a:cxn>
                <a:cxn ang="0">
                  <a:pos x="571" y="623"/>
                </a:cxn>
                <a:cxn ang="0">
                  <a:pos x="628" y="633"/>
                </a:cxn>
                <a:cxn ang="0">
                  <a:pos x="686" y="638"/>
                </a:cxn>
                <a:cxn ang="0">
                  <a:pos x="744" y="644"/>
                </a:cxn>
                <a:cxn ang="0">
                  <a:pos x="806" y="654"/>
                </a:cxn>
                <a:cxn ang="0">
                  <a:pos x="848" y="304"/>
                </a:cxn>
              </a:cxnLst>
              <a:rect l="0" t="0" r="r" b="b"/>
              <a:pathLst>
                <a:path w="848" h="654">
                  <a:moveTo>
                    <a:pt x="848" y="304"/>
                  </a:moveTo>
                  <a:lnTo>
                    <a:pt x="827" y="304"/>
                  </a:lnTo>
                  <a:lnTo>
                    <a:pt x="806" y="304"/>
                  </a:lnTo>
                  <a:lnTo>
                    <a:pt x="786" y="299"/>
                  </a:lnTo>
                  <a:lnTo>
                    <a:pt x="765" y="299"/>
                  </a:lnTo>
                  <a:lnTo>
                    <a:pt x="744" y="293"/>
                  </a:lnTo>
                  <a:lnTo>
                    <a:pt x="723" y="293"/>
                  </a:lnTo>
                  <a:lnTo>
                    <a:pt x="707" y="293"/>
                  </a:lnTo>
                  <a:lnTo>
                    <a:pt x="686" y="288"/>
                  </a:lnTo>
                  <a:lnTo>
                    <a:pt x="665" y="288"/>
                  </a:lnTo>
                  <a:lnTo>
                    <a:pt x="644" y="283"/>
                  </a:lnTo>
                  <a:lnTo>
                    <a:pt x="628" y="283"/>
                  </a:lnTo>
                  <a:lnTo>
                    <a:pt x="607" y="278"/>
                  </a:lnTo>
                  <a:lnTo>
                    <a:pt x="592" y="272"/>
                  </a:lnTo>
                  <a:lnTo>
                    <a:pt x="571" y="272"/>
                  </a:lnTo>
                  <a:lnTo>
                    <a:pt x="555" y="267"/>
                  </a:lnTo>
                  <a:lnTo>
                    <a:pt x="534" y="267"/>
                  </a:lnTo>
                  <a:lnTo>
                    <a:pt x="518" y="262"/>
                  </a:lnTo>
                  <a:lnTo>
                    <a:pt x="498" y="257"/>
                  </a:lnTo>
                  <a:lnTo>
                    <a:pt x="482" y="257"/>
                  </a:lnTo>
                  <a:lnTo>
                    <a:pt x="466" y="251"/>
                  </a:lnTo>
                  <a:lnTo>
                    <a:pt x="445" y="246"/>
                  </a:lnTo>
                  <a:lnTo>
                    <a:pt x="429" y="246"/>
                  </a:lnTo>
                  <a:lnTo>
                    <a:pt x="414" y="241"/>
                  </a:lnTo>
                  <a:lnTo>
                    <a:pt x="398" y="236"/>
                  </a:lnTo>
                  <a:lnTo>
                    <a:pt x="382" y="231"/>
                  </a:lnTo>
                  <a:lnTo>
                    <a:pt x="367" y="231"/>
                  </a:lnTo>
                  <a:lnTo>
                    <a:pt x="351" y="225"/>
                  </a:lnTo>
                  <a:lnTo>
                    <a:pt x="335" y="220"/>
                  </a:lnTo>
                  <a:lnTo>
                    <a:pt x="320" y="215"/>
                  </a:lnTo>
                  <a:lnTo>
                    <a:pt x="309" y="215"/>
                  </a:lnTo>
                  <a:lnTo>
                    <a:pt x="293" y="210"/>
                  </a:lnTo>
                  <a:lnTo>
                    <a:pt x="278" y="204"/>
                  </a:lnTo>
                  <a:lnTo>
                    <a:pt x="267" y="199"/>
                  </a:lnTo>
                  <a:lnTo>
                    <a:pt x="251" y="194"/>
                  </a:lnTo>
                  <a:lnTo>
                    <a:pt x="241" y="189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15" y="183"/>
                  </a:lnTo>
                  <a:lnTo>
                    <a:pt x="199" y="178"/>
                  </a:lnTo>
                  <a:lnTo>
                    <a:pt x="189" y="173"/>
                  </a:lnTo>
                  <a:lnTo>
                    <a:pt x="178" y="168"/>
                  </a:lnTo>
                  <a:lnTo>
                    <a:pt x="168" y="163"/>
                  </a:lnTo>
                  <a:lnTo>
                    <a:pt x="157" y="157"/>
                  </a:lnTo>
                  <a:lnTo>
                    <a:pt x="147" y="152"/>
                  </a:lnTo>
                  <a:lnTo>
                    <a:pt x="136" y="147"/>
                  </a:lnTo>
                  <a:lnTo>
                    <a:pt x="126" y="142"/>
                  </a:lnTo>
                  <a:lnTo>
                    <a:pt x="115" y="136"/>
                  </a:lnTo>
                  <a:lnTo>
                    <a:pt x="110" y="131"/>
                  </a:lnTo>
                  <a:lnTo>
                    <a:pt x="100" y="126"/>
                  </a:lnTo>
                  <a:lnTo>
                    <a:pt x="89" y="121"/>
                  </a:lnTo>
                  <a:lnTo>
                    <a:pt x="84" y="115"/>
                  </a:lnTo>
                  <a:lnTo>
                    <a:pt x="73" y="110"/>
                  </a:lnTo>
                  <a:lnTo>
                    <a:pt x="68" y="105"/>
                  </a:lnTo>
                  <a:lnTo>
                    <a:pt x="58" y="100"/>
                  </a:lnTo>
                  <a:lnTo>
                    <a:pt x="52" y="95"/>
                  </a:lnTo>
                  <a:lnTo>
                    <a:pt x="47" y="89"/>
                  </a:lnTo>
                  <a:lnTo>
                    <a:pt x="42" y="84"/>
                  </a:lnTo>
                  <a:lnTo>
                    <a:pt x="37" y="79"/>
                  </a:lnTo>
                  <a:lnTo>
                    <a:pt x="32" y="74"/>
                  </a:lnTo>
                  <a:lnTo>
                    <a:pt x="26" y="68"/>
                  </a:lnTo>
                  <a:lnTo>
                    <a:pt x="21" y="63"/>
                  </a:lnTo>
                  <a:lnTo>
                    <a:pt x="16" y="58"/>
                  </a:lnTo>
                  <a:lnTo>
                    <a:pt x="16" y="53"/>
                  </a:lnTo>
                  <a:lnTo>
                    <a:pt x="11" y="47"/>
                  </a:lnTo>
                  <a:lnTo>
                    <a:pt x="11" y="42"/>
                  </a:lnTo>
                  <a:lnTo>
                    <a:pt x="5" y="37"/>
                  </a:lnTo>
                  <a:lnTo>
                    <a:pt x="5" y="32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51"/>
                  </a:lnTo>
                  <a:lnTo>
                    <a:pt x="0" y="356"/>
                  </a:lnTo>
                  <a:lnTo>
                    <a:pt x="0" y="361"/>
                  </a:lnTo>
                  <a:lnTo>
                    <a:pt x="0" y="367"/>
                  </a:lnTo>
                  <a:lnTo>
                    <a:pt x="0" y="377"/>
                  </a:lnTo>
                  <a:lnTo>
                    <a:pt x="5" y="382"/>
                  </a:lnTo>
                  <a:lnTo>
                    <a:pt x="5" y="387"/>
                  </a:lnTo>
                  <a:lnTo>
                    <a:pt x="11" y="393"/>
                  </a:lnTo>
                  <a:lnTo>
                    <a:pt x="11" y="398"/>
                  </a:lnTo>
                  <a:lnTo>
                    <a:pt x="16" y="403"/>
                  </a:lnTo>
                  <a:lnTo>
                    <a:pt x="16" y="408"/>
                  </a:lnTo>
                  <a:lnTo>
                    <a:pt x="21" y="414"/>
                  </a:lnTo>
                  <a:lnTo>
                    <a:pt x="26" y="419"/>
                  </a:lnTo>
                  <a:lnTo>
                    <a:pt x="32" y="424"/>
                  </a:lnTo>
                  <a:lnTo>
                    <a:pt x="37" y="429"/>
                  </a:lnTo>
                  <a:lnTo>
                    <a:pt x="42" y="434"/>
                  </a:lnTo>
                  <a:lnTo>
                    <a:pt x="47" y="440"/>
                  </a:lnTo>
                  <a:lnTo>
                    <a:pt x="52" y="445"/>
                  </a:lnTo>
                  <a:lnTo>
                    <a:pt x="58" y="450"/>
                  </a:lnTo>
                  <a:lnTo>
                    <a:pt x="68" y="455"/>
                  </a:lnTo>
                  <a:lnTo>
                    <a:pt x="73" y="461"/>
                  </a:lnTo>
                  <a:lnTo>
                    <a:pt x="84" y="466"/>
                  </a:lnTo>
                  <a:lnTo>
                    <a:pt x="89" y="471"/>
                  </a:lnTo>
                  <a:lnTo>
                    <a:pt x="100" y="476"/>
                  </a:lnTo>
                  <a:lnTo>
                    <a:pt x="110" y="482"/>
                  </a:lnTo>
                  <a:lnTo>
                    <a:pt x="115" y="487"/>
                  </a:lnTo>
                  <a:lnTo>
                    <a:pt x="126" y="492"/>
                  </a:lnTo>
                  <a:lnTo>
                    <a:pt x="136" y="497"/>
                  </a:lnTo>
                  <a:lnTo>
                    <a:pt x="147" y="502"/>
                  </a:lnTo>
                  <a:lnTo>
                    <a:pt x="157" y="508"/>
                  </a:lnTo>
                  <a:lnTo>
                    <a:pt x="168" y="513"/>
                  </a:lnTo>
                  <a:lnTo>
                    <a:pt x="178" y="518"/>
                  </a:lnTo>
                  <a:lnTo>
                    <a:pt x="189" y="523"/>
                  </a:lnTo>
                  <a:lnTo>
                    <a:pt x="199" y="529"/>
                  </a:lnTo>
                  <a:lnTo>
                    <a:pt x="215" y="534"/>
                  </a:lnTo>
                  <a:lnTo>
                    <a:pt x="225" y="539"/>
                  </a:lnTo>
                  <a:lnTo>
                    <a:pt x="225" y="539"/>
                  </a:lnTo>
                  <a:lnTo>
                    <a:pt x="241" y="539"/>
                  </a:lnTo>
                  <a:lnTo>
                    <a:pt x="251" y="544"/>
                  </a:lnTo>
                  <a:lnTo>
                    <a:pt x="267" y="550"/>
                  </a:lnTo>
                  <a:lnTo>
                    <a:pt x="278" y="555"/>
                  </a:lnTo>
                  <a:lnTo>
                    <a:pt x="293" y="560"/>
                  </a:lnTo>
                  <a:lnTo>
                    <a:pt x="309" y="565"/>
                  </a:lnTo>
                  <a:lnTo>
                    <a:pt x="320" y="565"/>
                  </a:lnTo>
                  <a:lnTo>
                    <a:pt x="335" y="570"/>
                  </a:lnTo>
                  <a:lnTo>
                    <a:pt x="351" y="576"/>
                  </a:lnTo>
                  <a:lnTo>
                    <a:pt x="367" y="581"/>
                  </a:lnTo>
                  <a:lnTo>
                    <a:pt x="382" y="581"/>
                  </a:lnTo>
                  <a:lnTo>
                    <a:pt x="398" y="586"/>
                  </a:lnTo>
                  <a:lnTo>
                    <a:pt x="414" y="591"/>
                  </a:lnTo>
                  <a:lnTo>
                    <a:pt x="429" y="597"/>
                  </a:lnTo>
                  <a:lnTo>
                    <a:pt x="445" y="597"/>
                  </a:lnTo>
                  <a:lnTo>
                    <a:pt x="466" y="602"/>
                  </a:lnTo>
                  <a:lnTo>
                    <a:pt x="482" y="607"/>
                  </a:lnTo>
                  <a:lnTo>
                    <a:pt x="498" y="607"/>
                  </a:lnTo>
                  <a:lnTo>
                    <a:pt x="518" y="612"/>
                  </a:lnTo>
                  <a:lnTo>
                    <a:pt x="534" y="618"/>
                  </a:lnTo>
                  <a:lnTo>
                    <a:pt x="555" y="618"/>
                  </a:lnTo>
                  <a:lnTo>
                    <a:pt x="571" y="623"/>
                  </a:lnTo>
                  <a:lnTo>
                    <a:pt x="592" y="623"/>
                  </a:lnTo>
                  <a:lnTo>
                    <a:pt x="607" y="628"/>
                  </a:lnTo>
                  <a:lnTo>
                    <a:pt x="628" y="633"/>
                  </a:lnTo>
                  <a:lnTo>
                    <a:pt x="644" y="633"/>
                  </a:lnTo>
                  <a:lnTo>
                    <a:pt x="665" y="638"/>
                  </a:lnTo>
                  <a:lnTo>
                    <a:pt x="686" y="638"/>
                  </a:lnTo>
                  <a:lnTo>
                    <a:pt x="707" y="644"/>
                  </a:lnTo>
                  <a:lnTo>
                    <a:pt x="723" y="644"/>
                  </a:lnTo>
                  <a:lnTo>
                    <a:pt x="744" y="644"/>
                  </a:lnTo>
                  <a:lnTo>
                    <a:pt x="765" y="649"/>
                  </a:lnTo>
                  <a:lnTo>
                    <a:pt x="786" y="649"/>
                  </a:lnTo>
                  <a:lnTo>
                    <a:pt x="806" y="654"/>
                  </a:lnTo>
                  <a:lnTo>
                    <a:pt x="827" y="654"/>
                  </a:lnTo>
                  <a:lnTo>
                    <a:pt x="848" y="654"/>
                  </a:lnTo>
                  <a:lnTo>
                    <a:pt x="848" y="304"/>
                  </a:lnTo>
                  <a:close/>
                </a:path>
              </a:pathLst>
            </a:custGeom>
            <a:solidFill>
              <a:srgbClr val="80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3263" y="2486"/>
              <a:ext cx="409" cy="653"/>
            </a:xfrm>
            <a:custGeom>
              <a:avLst/>
              <a:gdLst/>
              <a:ahLst/>
              <a:cxnLst>
                <a:cxn ang="0">
                  <a:pos x="409" y="0"/>
                </a:cxn>
                <a:cxn ang="0">
                  <a:pos x="0" y="303"/>
                </a:cxn>
                <a:cxn ang="0">
                  <a:pos x="0" y="653"/>
                </a:cxn>
                <a:cxn ang="0">
                  <a:pos x="409" y="350"/>
                </a:cxn>
                <a:cxn ang="0">
                  <a:pos x="409" y="0"/>
                </a:cxn>
              </a:cxnLst>
              <a:rect l="0" t="0" r="r" b="b"/>
              <a:pathLst>
                <a:path w="409" h="653">
                  <a:moveTo>
                    <a:pt x="409" y="0"/>
                  </a:moveTo>
                  <a:lnTo>
                    <a:pt x="0" y="303"/>
                  </a:lnTo>
                  <a:lnTo>
                    <a:pt x="0" y="653"/>
                  </a:lnTo>
                  <a:lnTo>
                    <a:pt x="409" y="35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80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2415" y="2397"/>
              <a:ext cx="1257" cy="392"/>
            </a:xfrm>
            <a:custGeom>
              <a:avLst/>
              <a:gdLst/>
              <a:ahLst/>
              <a:cxnLst>
                <a:cxn ang="0">
                  <a:pos x="827" y="392"/>
                </a:cxn>
                <a:cxn ang="0">
                  <a:pos x="786" y="387"/>
                </a:cxn>
                <a:cxn ang="0">
                  <a:pos x="744" y="382"/>
                </a:cxn>
                <a:cxn ang="0">
                  <a:pos x="707" y="376"/>
                </a:cxn>
                <a:cxn ang="0">
                  <a:pos x="665" y="371"/>
                </a:cxn>
                <a:cxn ang="0">
                  <a:pos x="628" y="366"/>
                </a:cxn>
                <a:cxn ang="0">
                  <a:pos x="592" y="361"/>
                </a:cxn>
                <a:cxn ang="0">
                  <a:pos x="555" y="355"/>
                </a:cxn>
                <a:cxn ang="0">
                  <a:pos x="518" y="350"/>
                </a:cxn>
                <a:cxn ang="0">
                  <a:pos x="482" y="345"/>
                </a:cxn>
                <a:cxn ang="0">
                  <a:pos x="445" y="334"/>
                </a:cxn>
                <a:cxn ang="0">
                  <a:pos x="414" y="329"/>
                </a:cxn>
                <a:cxn ang="0">
                  <a:pos x="382" y="319"/>
                </a:cxn>
                <a:cxn ang="0">
                  <a:pos x="351" y="314"/>
                </a:cxn>
                <a:cxn ang="0">
                  <a:pos x="320" y="303"/>
                </a:cxn>
                <a:cxn ang="0">
                  <a:pos x="293" y="298"/>
                </a:cxn>
                <a:cxn ang="0">
                  <a:pos x="267" y="287"/>
                </a:cxn>
                <a:cxn ang="0">
                  <a:pos x="241" y="277"/>
                </a:cxn>
                <a:cxn ang="0">
                  <a:pos x="215" y="266"/>
                </a:cxn>
                <a:cxn ang="0">
                  <a:pos x="189" y="261"/>
                </a:cxn>
                <a:cxn ang="0">
                  <a:pos x="168" y="251"/>
                </a:cxn>
                <a:cxn ang="0">
                  <a:pos x="147" y="240"/>
                </a:cxn>
                <a:cxn ang="0">
                  <a:pos x="126" y="230"/>
                </a:cxn>
                <a:cxn ang="0">
                  <a:pos x="110" y="219"/>
                </a:cxn>
                <a:cxn ang="0">
                  <a:pos x="89" y="209"/>
                </a:cxn>
                <a:cxn ang="0">
                  <a:pos x="73" y="198"/>
                </a:cxn>
                <a:cxn ang="0">
                  <a:pos x="58" y="188"/>
                </a:cxn>
                <a:cxn ang="0">
                  <a:pos x="47" y="178"/>
                </a:cxn>
                <a:cxn ang="0">
                  <a:pos x="37" y="167"/>
                </a:cxn>
                <a:cxn ang="0">
                  <a:pos x="26" y="157"/>
                </a:cxn>
                <a:cxn ang="0">
                  <a:pos x="16" y="146"/>
                </a:cxn>
                <a:cxn ang="0">
                  <a:pos x="11" y="130"/>
                </a:cxn>
                <a:cxn ang="0">
                  <a:pos x="5" y="120"/>
                </a:cxn>
                <a:cxn ang="0">
                  <a:pos x="0" y="110"/>
                </a:cxn>
                <a:cxn ang="0">
                  <a:pos x="0" y="99"/>
                </a:cxn>
                <a:cxn ang="0">
                  <a:pos x="0" y="89"/>
                </a:cxn>
                <a:cxn ang="0">
                  <a:pos x="0" y="78"/>
                </a:cxn>
                <a:cxn ang="0">
                  <a:pos x="0" y="63"/>
                </a:cxn>
                <a:cxn ang="0">
                  <a:pos x="5" y="52"/>
                </a:cxn>
                <a:cxn ang="0">
                  <a:pos x="11" y="42"/>
                </a:cxn>
                <a:cxn ang="0">
                  <a:pos x="16" y="31"/>
                </a:cxn>
                <a:cxn ang="0">
                  <a:pos x="26" y="21"/>
                </a:cxn>
                <a:cxn ang="0">
                  <a:pos x="37" y="10"/>
                </a:cxn>
                <a:cxn ang="0">
                  <a:pos x="47" y="0"/>
                </a:cxn>
                <a:cxn ang="0">
                  <a:pos x="848" y="392"/>
                </a:cxn>
              </a:cxnLst>
              <a:rect l="0" t="0" r="r" b="b"/>
              <a:pathLst>
                <a:path w="1257" h="392">
                  <a:moveTo>
                    <a:pt x="848" y="392"/>
                  </a:moveTo>
                  <a:lnTo>
                    <a:pt x="827" y="392"/>
                  </a:lnTo>
                  <a:lnTo>
                    <a:pt x="806" y="392"/>
                  </a:lnTo>
                  <a:lnTo>
                    <a:pt x="786" y="387"/>
                  </a:lnTo>
                  <a:lnTo>
                    <a:pt x="765" y="387"/>
                  </a:lnTo>
                  <a:lnTo>
                    <a:pt x="744" y="382"/>
                  </a:lnTo>
                  <a:lnTo>
                    <a:pt x="723" y="382"/>
                  </a:lnTo>
                  <a:lnTo>
                    <a:pt x="707" y="376"/>
                  </a:lnTo>
                  <a:lnTo>
                    <a:pt x="686" y="376"/>
                  </a:lnTo>
                  <a:lnTo>
                    <a:pt x="665" y="371"/>
                  </a:lnTo>
                  <a:lnTo>
                    <a:pt x="644" y="371"/>
                  </a:lnTo>
                  <a:lnTo>
                    <a:pt x="628" y="366"/>
                  </a:lnTo>
                  <a:lnTo>
                    <a:pt x="607" y="366"/>
                  </a:lnTo>
                  <a:lnTo>
                    <a:pt x="592" y="361"/>
                  </a:lnTo>
                  <a:lnTo>
                    <a:pt x="571" y="361"/>
                  </a:lnTo>
                  <a:lnTo>
                    <a:pt x="555" y="355"/>
                  </a:lnTo>
                  <a:lnTo>
                    <a:pt x="534" y="355"/>
                  </a:lnTo>
                  <a:lnTo>
                    <a:pt x="518" y="350"/>
                  </a:lnTo>
                  <a:lnTo>
                    <a:pt x="498" y="345"/>
                  </a:lnTo>
                  <a:lnTo>
                    <a:pt x="482" y="345"/>
                  </a:lnTo>
                  <a:lnTo>
                    <a:pt x="466" y="340"/>
                  </a:lnTo>
                  <a:lnTo>
                    <a:pt x="445" y="334"/>
                  </a:lnTo>
                  <a:lnTo>
                    <a:pt x="429" y="334"/>
                  </a:lnTo>
                  <a:lnTo>
                    <a:pt x="414" y="329"/>
                  </a:lnTo>
                  <a:lnTo>
                    <a:pt x="398" y="324"/>
                  </a:lnTo>
                  <a:lnTo>
                    <a:pt x="382" y="319"/>
                  </a:lnTo>
                  <a:lnTo>
                    <a:pt x="367" y="319"/>
                  </a:lnTo>
                  <a:lnTo>
                    <a:pt x="351" y="314"/>
                  </a:lnTo>
                  <a:lnTo>
                    <a:pt x="335" y="308"/>
                  </a:lnTo>
                  <a:lnTo>
                    <a:pt x="320" y="303"/>
                  </a:lnTo>
                  <a:lnTo>
                    <a:pt x="309" y="298"/>
                  </a:lnTo>
                  <a:lnTo>
                    <a:pt x="293" y="298"/>
                  </a:lnTo>
                  <a:lnTo>
                    <a:pt x="278" y="293"/>
                  </a:lnTo>
                  <a:lnTo>
                    <a:pt x="267" y="287"/>
                  </a:lnTo>
                  <a:lnTo>
                    <a:pt x="251" y="282"/>
                  </a:lnTo>
                  <a:lnTo>
                    <a:pt x="241" y="277"/>
                  </a:lnTo>
                  <a:lnTo>
                    <a:pt x="225" y="272"/>
                  </a:lnTo>
                  <a:lnTo>
                    <a:pt x="215" y="266"/>
                  </a:lnTo>
                  <a:lnTo>
                    <a:pt x="199" y="266"/>
                  </a:lnTo>
                  <a:lnTo>
                    <a:pt x="189" y="261"/>
                  </a:lnTo>
                  <a:lnTo>
                    <a:pt x="178" y="256"/>
                  </a:lnTo>
                  <a:lnTo>
                    <a:pt x="168" y="251"/>
                  </a:lnTo>
                  <a:lnTo>
                    <a:pt x="157" y="246"/>
                  </a:lnTo>
                  <a:lnTo>
                    <a:pt x="147" y="240"/>
                  </a:lnTo>
                  <a:lnTo>
                    <a:pt x="136" y="235"/>
                  </a:lnTo>
                  <a:lnTo>
                    <a:pt x="126" y="230"/>
                  </a:lnTo>
                  <a:lnTo>
                    <a:pt x="115" y="225"/>
                  </a:lnTo>
                  <a:lnTo>
                    <a:pt x="110" y="219"/>
                  </a:lnTo>
                  <a:lnTo>
                    <a:pt x="100" y="214"/>
                  </a:lnTo>
                  <a:lnTo>
                    <a:pt x="89" y="209"/>
                  </a:lnTo>
                  <a:lnTo>
                    <a:pt x="84" y="204"/>
                  </a:lnTo>
                  <a:lnTo>
                    <a:pt x="73" y="198"/>
                  </a:lnTo>
                  <a:lnTo>
                    <a:pt x="68" y="193"/>
                  </a:lnTo>
                  <a:lnTo>
                    <a:pt x="58" y="188"/>
                  </a:lnTo>
                  <a:lnTo>
                    <a:pt x="52" y="183"/>
                  </a:lnTo>
                  <a:lnTo>
                    <a:pt x="47" y="178"/>
                  </a:lnTo>
                  <a:lnTo>
                    <a:pt x="42" y="172"/>
                  </a:lnTo>
                  <a:lnTo>
                    <a:pt x="37" y="167"/>
                  </a:lnTo>
                  <a:lnTo>
                    <a:pt x="32" y="162"/>
                  </a:lnTo>
                  <a:lnTo>
                    <a:pt x="26" y="157"/>
                  </a:lnTo>
                  <a:lnTo>
                    <a:pt x="21" y="151"/>
                  </a:lnTo>
                  <a:lnTo>
                    <a:pt x="16" y="146"/>
                  </a:lnTo>
                  <a:lnTo>
                    <a:pt x="16" y="136"/>
                  </a:lnTo>
                  <a:lnTo>
                    <a:pt x="11" y="130"/>
                  </a:lnTo>
                  <a:lnTo>
                    <a:pt x="11" y="125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11" y="47"/>
                  </a:lnTo>
                  <a:lnTo>
                    <a:pt x="11" y="42"/>
                  </a:lnTo>
                  <a:lnTo>
                    <a:pt x="16" y="36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7" y="10"/>
                  </a:lnTo>
                  <a:lnTo>
                    <a:pt x="42" y="5"/>
                  </a:lnTo>
                  <a:lnTo>
                    <a:pt x="47" y="0"/>
                  </a:lnTo>
                  <a:lnTo>
                    <a:pt x="1257" y="89"/>
                  </a:lnTo>
                  <a:lnTo>
                    <a:pt x="848" y="39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3724" y="2507"/>
              <a:ext cx="1665" cy="674"/>
            </a:xfrm>
            <a:custGeom>
              <a:avLst/>
              <a:gdLst/>
              <a:ahLst/>
              <a:cxnLst>
                <a:cxn ang="0">
                  <a:pos x="1660" y="15"/>
                </a:cxn>
                <a:cxn ang="0">
                  <a:pos x="1655" y="41"/>
                </a:cxn>
                <a:cxn ang="0">
                  <a:pos x="1639" y="62"/>
                </a:cxn>
                <a:cxn ang="0">
                  <a:pos x="1623" y="83"/>
                </a:cxn>
                <a:cxn ang="0">
                  <a:pos x="1597" y="104"/>
                </a:cxn>
                <a:cxn ang="0">
                  <a:pos x="1566" y="125"/>
                </a:cxn>
                <a:cxn ang="0">
                  <a:pos x="1529" y="146"/>
                </a:cxn>
                <a:cxn ang="0">
                  <a:pos x="1498" y="162"/>
                </a:cxn>
                <a:cxn ang="0">
                  <a:pos x="1450" y="183"/>
                </a:cxn>
                <a:cxn ang="0">
                  <a:pos x="1398" y="198"/>
                </a:cxn>
                <a:cxn ang="0">
                  <a:pos x="1341" y="214"/>
                </a:cxn>
                <a:cxn ang="0">
                  <a:pos x="1278" y="230"/>
                </a:cxn>
                <a:cxn ang="0">
                  <a:pos x="1215" y="245"/>
                </a:cxn>
                <a:cxn ang="0">
                  <a:pos x="1147" y="261"/>
                </a:cxn>
                <a:cxn ang="0">
                  <a:pos x="1074" y="272"/>
                </a:cxn>
                <a:cxn ang="0">
                  <a:pos x="995" y="287"/>
                </a:cxn>
                <a:cxn ang="0">
                  <a:pos x="916" y="292"/>
                </a:cxn>
                <a:cxn ang="0">
                  <a:pos x="838" y="303"/>
                </a:cxn>
                <a:cxn ang="0">
                  <a:pos x="754" y="308"/>
                </a:cxn>
                <a:cxn ang="0">
                  <a:pos x="670" y="313"/>
                </a:cxn>
                <a:cxn ang="0">
                  <a:pos x="581" y="319"/>
                </a:cxn>
                <a:cxn ang="0">
                  <a:pos x="518" y="324"/>
                </a:cxn>
                <a:cxn ang="0">
                  <a:pos x="429" y="324"/>
                </a:cxn>
                <a:cxn ang="0">
                  <a:pos x="340" y="324"/>
                </a:cxn>
                <a:cxn ang="0">
                  <a:pos x="257" y="319"/>
                </a:cxn>
                <a:cxn ang="0">
                  <a:pos x="168" y="319"/>
                </a:cxn>
                <a:cxn ang="0">
                  <a:pos x="84" y="313"/>
                </a:cxn>
                <a:cxn ang="0">
                  <a:pos x="0" y="303"/>
                </a:cxn>
                <a:cxn ang="0">
                  <a:pos x="63" y="659"/>
                </a:cxn>
                <a:cxn ang="0">
                  <a:pos x="147" y="664"/>
                </a:cxn>
                <a:cxn ang="0">
                  <a:pos x="231" y="669"/>
                </a:cxn>
                <a:cxn ang="0">
                  <a:pos x="320" y="674"/>
                </a:cxn>
                <a:cxn ang="0">
                  <a:pos x="409" y="674"/>
                </a:cxn>
                <a:cxn ang="0">
                  <a:pos x="492" y="674"/>
                </a:cxn>
                <a:cxn ang="0">
                  <a:pos x="581" y="669"/>
                </a:cxn>
                <a:cxn ang="0">
                  <a:pos x="649" y="669"/>
                </a:cxn>
                <a:cxn ang="0">
                  <a:pos x="733" y="664"/>
                </a:cxn>
                <a:cxn ang="0">
                  <a:pos x="817" y="653"/>
                </a:cxn>
                <a:cxn ang="0">
                  <a:pos x="901" y="648"/>
                </a:cxn>
                <a:cxn ang="0">
                  <a:pos x="979" y="638"/>
                </a:cxn>
                <a:cxn ang="0">
                  <a:pos x="1053" y="627"/>
                </a:cxn>
                <a:cxn ang="0">
                  <a:pos x="1126" y="617"/>
                </a:cxn>
                <a:cxn ang="0">
                  <a:pos x="1199" y="601"/>
                </a:cxn>
                <a:cxn ang="0">
                  <a:pos x="1262" y="585"/>
                </a:cxn>
                <a:cxn ang="0">
                  <a:pos x="1325" y="570"/>
                </a:cxn>
                <a:cxn ang="0">
                  <a:pos x="1382" y="554"/>
                </a:cxn>
                <a:cxn ang="0">
                  <a:pos x="1435" y="538"/>
                </a:cxn>
                <a:cxn ang="0">
                  <a:pos x="1482" y="517"/>
                </a:cxn>
                <a:cxn ang="0">
                  <a:pos x="1529" y="496"/>
                </a:cxn>
                <a:cxn ang="0">
                  <a:pos x="1555" y="481"/>
                </a:cxn>
                <a:cxn ang="0">
                  <a:pos x="1587" y="460"/>
                </a:cxn>
                <a:cxn ang="0">
                  <a:pos x="1613" y="439"/>
                </a:cxn>
                <a:cxn ang="0">
                  <a:pos x="1639" y="418"/>
                </a:cxn>
                <a:cxn ang="0">
                  <a:pos x="1649" y="397"/>
                </a:cxn>
                <a:cxn ang="0">
                  <a:pos x="1660" y="376"/>
                </a:cxn>
                <a:cxn ang="0">
                  <a:pos x="1665" y="350"/>
                </a:cxn>
              </a:cxnLst>
              <a:rect l="0" t="0" r="r" b="b"/>
              <a:pathLst>
                <a:path w="1665" h="674">
                  <a:moveTo>
                    <a:pt x="1665" y="0"/>
                  </a:moveTo>
                  <a:lnTo>
                    <a:pt x="1665" y="5"/>
                  </a:lnTo>
                  <a:lnTo>
                    <a:pt x="1665" y="10"/>
                  </a:lnTo>
                  <a:lnTo>
                    <a:pt x="1660" y="15"/>
                  </a:lnTo>
                  <a:lnTo>
                    <a:pt x="1660" y="26"/>
                  </a:lnTo>
                  <a:lnTo>
                    <a:pt x="1660" y="31"/>
                  </a:lnTo>
                  <a:lnTo>
                    <a:pt x="1655" y="36"/>
                  </a:lnTo>
                  <a:lnTo>
                    <a:pt x="1655" y="41"/>
                  </a:lnTo>
                  <a:lnTo>
                    <a:pt x="1649" y="47"/>
                  </a:lnTo>
                  <a:lnTo>
                    <a:pt x="1649" y="52"/>
                  </a:lnTo>
                  <a:lnTo>
                    <a:pt x="1644" y="57"/>
                  </a:lnTo>
                  <a:lnTo>
                    <a:pt x="1639" y="62"/>
                  </a:lnTo>
                  <a:lnTo>
                    <a:pt x="1639" y="68"/>
                  </a:lnTo>
                  <a:lnTo>
                    <a:pt x="1634" y="73"/>
                  </a:lnTo>
                  <a:lnTo>
                    <a:pt x="1629" y="78"/>
                  </a:lnTo>
                  <a:lnTo>
                    <a:pt x="1623" y="83"/>
                  </a:lnTo>
                  <a:lnTo>
                    <a:pt x="1613" y="88"/>
                  </a:lnTo>
                  <a:lnTo>
                    <a:pt x="1608" y="94"/>
                  </a:lnTo>
                  <a:lnTo>
                    <a:pt x="1602" y="99"/>
                  </a:lnTo>
                  <a:lnTo>
                    <a:pt x="1597" y="104"/>
                  </a:lnTo>
                  <a:lnTo>
                    <a:pt x="1587" y="109"/>
                  </a:lnTo>
                  <a:lnTo>
                    <a:pt x="1581" y="115"/>
                  </a:lnTo>
                  <a:lnTo>
                    <a:pt x="1571" y="120"/>
                  </a:lnTo>
                  <a:lnTo>
                    <a:pt x="1566" y="125"/>
                  </a:lnTo>
                  <a:lnTo>
                    <a:pt x="1555" y="130"/>
                  </a:lnTo>
                  <a:lnTo>
                    <a:pt x="1545" y="136"/>
                  </a:lnTo>
                  <a:lnTo>
                    <a:pt x="1534" y="141"/>
                  </a:lnTo>
                  <a:lnTo>
                    <a:pt x="1529" y="146"/>
                  </a:lnTo>
                  <a:lnTo>
                    <a:pt x="1529" y="146"/>
                  </a:lnTo>
                  <a:lnTo>
                    <a:pt x="1519" y="151"/>
                  </a:lnTo>
                  <a:lnTo>
                    <a:pt x="1508" y="156"/>
                  </a:lnTo>
                  <a:lnTo>
                    <a:pt x="1498" y="162"/>
                  </a:lnTo>
                  <a:lnTo>
                    <a:pt x="1482" y="167"/>
                  </a:lnTo>
                  <a:lnTo>
                    <a:pt x="1471" y="172"/>
                  </a:lnTo>
                  <a:lnTo>
                    <a:pt x="1461" y="177"/>
                  </a:lnTo>
                  <a:lnTo>
                    <a:pt x="1450" y="183"/>
                  </a:lnTo>
                  <a:lnTo>
                    <a:pt x="1435" y="188"/>
                  </a:lnTo>
                  <a:lnTo>
                    <a:pt x="1424" y="188"/>
                  </a:lnTo>
                  <a:lnTo>
                    <a:pt x="1409" y="193"/>
                  </a:lnTo>
                  <a:lnTo>
                    <a:pt x="1398" y="198"/>
                  </a:lnTo>
                  <a:lnTo>
                    <a:pt x="1382" y="204"/>
                  </a:lnTo>
                  <a:lnTo>
                    <a:pt x="1372" y="209"/>
                  </a:lnTo>
                  <a:lnTo>
                    <a:pt x="1356" y="214"/>
                  </a:lnTo>
                  <a:lnTo>
                    <a:pt x="1341" y="214"/>
                  </a:lnTo>
                  <a:lnTo>
                    <a:pt x="1325" y="219"/>
                  </a:lnTo>
                  <a:lnTo>
                    <a:pt x="1309" y="224"/>
                  </a:lnTo>
                  <a:lnTo>
                    <a:pt x="1293" y="230"/>
                  </a:lnTo>
                  <a:lnTo>
                    <a:pt x="1278" y="230"/>
                  </a:lnTo>
                  <a:lnTo>
                    <a:pt x="1262" y="235"/>
                  </a:lnTo>
                  <a:lnTo>
                    <a:pt x="1246" y="240"/>
                  </a:lnTo>
                  <a:lnTo>
                    <a:pt x="1231" y="245"/>
                  </a:lnTo>
                  <a:lnTo>
                    <a:pt x="1215" y="245"/>
                  </a:lnTo>
                  <a:lnTo>
                    <a:pt x="1199" y="251"/>
                  </a:lnTo>
                  <a:lnTo>
                    <a:pt x="1183" y="256"/>
                  </a:lnTo>
                  <a:lnTo>
                    <a:pt x="1163" y="256"/>
                  </a:lnTo>
                  <a:lnTo>
                    <a:pt x="1147" y="261"/>
                  </a:lnTo>
                  <a:lnTo>
                    <a:pt x="1126" y="266"/>
                  </a:lnTo>
                  <a:lnTo>
                    <a:pt x="1110" y="266"/>
                  </a:lnTo>
                  <a:lnTo>
                    <a:pt x="1089" y="272"/>
                  </a:lnTo>
                  <a:lnTo>
                    <a:pt x="1074" y="272"/>
                  </a:lnTo>
                  <a:lnTo>
                    <a:pt x="1053" y="277"/>
                  </a:lnTo>
                  <a:lnTo>
                    <a:pt x="1037" y="282"/>
                  </a:lnTo>
                  <a:lnTo>
                    <a:pt x="1016" y="282"/>
                  </a:lnTo>
                  <a:lnTo>
                    <a:pt x="995" y="287"/>
                  </a:lnTo>
                  <a:lnTo>
                    <a:pt x="979" y="287"/>
                  </a:lnTo>
                  <a:lnTo>
                    <a:pt x="958" y="292"/>
                  </a:lnTo>
                  <a:lnTo>
                    <a:pt x="937" y="292"/>
                  </a:lnTo>
                  <a:lnTo>
                    <a:pt x="916" y="292"/>
                  </a:lnTo>
                  <a:lnTo>
                    <a:pt x="901" y="298"/>
                  </a:lnTo>
                  <a:lnTo>
                    <a:pt x="880" y="298"/>
                  </a:lnTo>
                  <a:lnTo>
                    <a:pt x="859" y="303"/>
                  </a:lnTo>
                  <a:lnTo>
                    <a:pt x="838" y="303"/>
                  </a:lnTo>
                  <a:lnTo>
                    <a:pt x="817" y="303"/>
                  </a:lnTo>
                  <a:lnTo>
                    <a:pt x="796" y="308"/>
                  </a:lnTo>
                  <a:lnTo>
                    <a:pt x="775" y="308"/>
                  </a:lnTo>
                  <a:lnTo>
                    <a:pt x="754" y="308"/>
                  </a:lnTo>
                  <a:lnTo>
                    <a:pt x="733" y="313"/>
                  </a:lnTo>
                  <a:lnTo>
                    <a:pt x="712" y="313"/>
                  </a:lnTo>
                  <a:lnTo>
                    <a:pt x="691" y="313"/>
                  </a:lnTo>
                  <a:lnTo>
                    <a:pt x="670" y="313"/>
                  </a:lnTo>
                  <a:lnTo>
                    <a:pt x="649" y="319"/>
                  </a:lnTo>
                  <a:lnTo>
                    <a:pt x="623" y="319"/>
                  </a:lnTo>
                  <a:lnTo>
                    <a:pt x="602" y="319"/>
                  </a:lnTo>
                  <a:lnTo>
                    <a:pt x="581" y="319"/>
                  </a:lnTo>
                  <a:lnTo>
                    <a:pt x="581" y="319"/>
                  </a:lnTo>
                  <a:lnTo>
                    <a:pt x="560" y="319"/>
                  </a:lnTo>
                  <a:lnTo>
                    <a:pt x="539" y="319"/>
                  </a:lnTo>
                  <a:lnTo>
                    <a:pt x="518" y="324"/>
                  </a:lnTo>
                  <a:lnTo>
                    <a:pt x="492" y="324"/>
                  </a:lnTo>
                  <a:lnTo>
                    <a:pt x="471" y="324"/>
                  </a:lnTo>
                  <a:lnTo>
                    <a:pt x="450" y="324"/>
                  </a:lnTo>
                  <a:lnTo>
                    <a:pt x="429" y="324"/>
                  </a:lnTo>
                  <a:lnTo>
                    <a:pt x="409" y="324"/>
                  </a:lnTo>
                  <a:lnTo>
                    <a:pt x="388" y="324"/>
                  </a:lnTo>
                  <a:lnTo>
                    <a:pt x="361" y="324"/>
                  </a:lnTo>
                  <a:lnTo>
                    <a:pt x="340" y="324"/>
                  </a:lnTo>
                  <a:lnTo>
                    <a:pt x="320" y="324"/>
                  </a:lnTo>
                  <a:lnTo>
                    <a:pt x="299" y="324"/>
                  </a:lnTo>
                  <a:lnTo>
                    <a:pt x="278" y="319"/>
                  </a:lnTo>
                  <a:lnTo>
                    <a:pt x="257" y="319"/>
                  </a:lnTo>
                  <a:lnTo>
                    <a:pt x="231" y="319"/>
                  </a:lnTo>
                  <a:lnTo>
                    <a:pt x="210" y="319"/>
                  </a:lnTo>
                  <a:lnTo>
                    <a:pt x="189" y="319"/>
                  </a:lnTo>
                  <a:lnTo>
                    <a:pt x="168" y="319"/>
                  </a:lnTo>
                  <a:lnTo>
                    <a:pt x="147" y="313"/>
                  </a:lnTo>
                  <a:lnTo>
                    <a:pt x="126" y="313"/>
                  </a:lnTo>
                  <a:lnTo>
                    <a:pt x="105" y="313"/>
                  </a:lnTo>
                  <a:lnTo>
                    <a:pt x="84" y="313"/>
                  </a:lnTo>
                  <a:lnTo>
                    <a:pt x="63" y="308"/>
                  </a:lnTo>
                  <a:lnTo>
                    <a:pt x="42" y="308"/>
                  </a:lnTo>
                  <a:lnTo>
                    <a:pt x="21" y="308"/>
                  </a:lnTo>
                  <a:lnTo>
                    <a:pt x="0" y="303"/>
                  </a:lnTo>
                  <a:lnTo>
                    <a:pt x="0" y="653"/>
                  </a:lnTo>
                  <a:lnTo>
                    <a:pt x="21" y="659"/>
                  </a:lnTo>
                  <a:lnTo>
                    <a:pt x="42" y="659"/>
                  </a:lnTo>
                  <a:lnTo>
                    <a:pt x="63" y="659"/>
                  </a:lnTo>
                  <a:lnTo>
                    <a:pt x="84" y="664"/>
                  </a:lnTo>
                  <a:lnTo>
                    <a:pt x="105" y="664"/>
                  </a:lnTo>
                  <a:lnTo>
                    <a:pt x="126" y="664"/>
                  </a:lnTo>
                  <a:lnTo>
                    <a:pt x="147" y="664"/>
                  </a:lnTo>
                  <a:lnTo>
                    <a:pt x="168" y="669"/>
                  </a:lnTo>
                  <a:lnTo>
                    <a:pt x="189" y="669"/>
                  </a:lnTo>
                  <a:lnTo>
                    <a:pt x="210" y="669"/>
                  </a:lnTo>
                  <a:lnTo>
                    <a:pt x="231" y="669"/>
                  </a:lnTo>
                  <a:lnTo>
                    <a:pt x="257" y="669"/>
                  </a:lnTo>
                  <a:lnTo>
                    <a:pt x="278" y="669"/>
                  </a:lnTo>
                  <a:lnTo>
                    <a:pt x="299" y="674"/>
                  </a:lnTo>
                  <a:lnTo>
                    <a:pt x="320" y="674"/>
                  </a:lnTo>
                  <a:lnTo>
                    <a:pt x="340" y="674"/>
                  </a:lnTo>
                  <a:lnTo>
                    <a:pt x="361" y="674"/>
                  </a:lnTo>
                  <a:lnTo>
                    <a:pt x="388" y="674"/>
                  </a:lnTo>
                  <a:lnTo>
                    <a:pt x="409" y="674"/>
                  </a:lnTo>
                  <a:lnTo>
                    <a:pt x="429" y="674"/>
                  </a:lnTo>
                  <a:lnTo>
                    <a:pt x="450" y="674"/>
                  </a:lnTo>
                  <a:lnTo>
                    <a:pt x="471" y="674"/>
                  </a:lnTo>
                  <a:lnTo>
                    <a:pt x="492" y="674"/>
                  </a:lnTo>
                  <a:lnTo>
                    <a:pt x="518" y="674"/>
                  </a:lnTo>
                  <a:lnTo>
                    <a:pt x="539" y="669"/>
                  </a:lnTo>
                  <a:lnTo>
                    <a:pt x="560" y="669"/>
                  </a:lnTo>
                  <a:lnTo>
                    <a:pt x="581" y="669"/>
                  </a:lnTo>
                  <a:lnTo>
                    <a:pt x="581" y="669"/>
                  </a:lnTo>
                  <a:lnTo>
                    <a:pt x="602" y="669"/>
                  </a:lnTo>
                  <a:lnTo>
                    <a:pt x="623" y="669"/>
                  </a:lnTo>
                  <a:lnTo>
                    <a:pt x="649" y="669"/>
                  </a:lnTo>
                  <a:lnTo>
                    <a:pt x="670" y="664"/>
                  </a:lnTo>
                  <a:lnTo>
                    <a:pt x="691" y="664"/>
                  </a:lnTo>
                  <a:lnTo>
                    <a:pt x="712" y="664"/>
                  </a:lnTo>
                  <a:lnTo>
                    <a:pt x="733" y="664"/>
                  </a:lnTo>
                  <a:lnTo>
                    <a:pt x="754" y="659"/>
                  </a:lnTo>
                  <a:lnTo>
                    <a:pt x="775" y="659"/>
                  </a:lnTo>
                  <a:lnTo>
                    <a:pt x="796" y="659"/>
                  </a:lnTo>
                  <a:lnTo>
                    <a:pt x="817" y="653"/>
                  </a:lnTo>
                  <a:lnTo>
                    <a:pt x="838" y="653"/>
                  </a:lnTo>
                  <a:lnTo>
                    <a:pt x="859" y="653"/>
                  </a:lnTo>
                  <a:lnTo>
                    <a:pt x="880" y="648"/>
                  </a:lnTo>
                  <a:lnTo>
                    <a:pt x="901" y="648"/>
                  </a:lnTo>
                  <a:lnTo>
                    <a:pt x="916" y="643"/>
                  </a:lnTo>
                  <a:lnTo>
                    <a:pt x="937" y="643"/>
                  </a:lnTo>
                  <a:lnTo>
                    <a:pt x="958" y="643"/>
                  </a:lnTo>
                  <a:lnTo>
                    <a:pt x="979" y="638"/>
                  </a:lnTo>
                  <a:lnTo>
                    <a:pt x="995" y="638"/>
                  </a:lnTo>
                  <a:lnTo>
                    <a:pt x="1016" y="632"/>
                  </a:lnTo>
                  <a:lnTo>
                    <a:pt x="1037" y="632"/>
                  </a:lnTo>
                  <a:lnTo>
                    <a:pt x="1053" y="627"/>
                  </a:lnTo>
                  <a:lnTo>
                    <a:pt x="1074" y="622"/>
                  </a:lnTo>
                  <a:lnTo>
                    <a:pt x="1089" y="622"/>
                  </a:lnTo>
                  <a:lnTo>
                    <a:pt x="1110" y="617"/>
                  </a:lnTo>
                  <a:lnTo>
                    <a:pt x="1126" y="617"/>
                  </a:lnTo>
                  <a:lnTo>
                    <a:pt x="1147" y="611"/>
                  </a:lnTo>
                  <a:lnTo>
                    <a:pt x="1163" y="606"/>
                  </a:lnTo>
                  <a:lnTo>
                    <a:pt x="1183" y="606"/>
                  </a:lnTo>
                  <a:lnTo>
                    <a:pt x="1199" y="601"/>
                  </a:lnTo>
                  <a:lnTo>
                    <a:pt x="1215" y="596"/>
                  </a:lnTo>
                  <a:lnTo>
                    <a:pt x="1231" y="596"/>
                  </a:lnTo>
                  <a:lnTo>
                    <a:pt x="1246" y="591"/>
                  </a:lnTo>
                  <a:lnTo>
                    <a:pt x="1262" y="585"/>
                  </a:lnTo>
                  <a:lnTo>
                    <a:pt x="1278" y="580"/>
                  </a:lnTo>
                  <a:lnTo>
                    <a:pt x="1293" y="580"/>
                  </a:lnTo>
                  <a:lnTo>
                    <a:pt x="1309" y="575"/>
                  </a:lnTo>
                  <a:lnTo>
                    <a:pt x="1325" y="570"/>
                  </a:lnTo>
                  <a:lnTo>
                    <a:pt x="1341" y="564"/>
                  </a:lnTo>
                  <a:lnTo>
                    <a:pt x="1356" y="564"/>
                  </a:lnTo>
                  <a:lnTo>
                    <a:pt x="1372" y="559"/>
                  </a:lnTo>
                  <a:lnTo>
                    <a:pt x="1382" y="554"/>
                  </a:lnTo>
                  <a:lnTo>
                    <a:pt x="1398" y="549"/>
                  </a:lnTo>
                  <a:lnTo>
                    <a:pt x="1409" y="543"/>
                  </a:lnTo>
                  <a:lnTo>
                    <a:pt x="1424" y="538"/>
                  </a:lnTo>
                  <a:lnTo>
                    <a:pt x="1435" y="538"/>
                  </a:lnTo>
                  <a:lnTo>
                    <a:pt x="1450" y="533"/>
                  </a:lnTo>
                  <a:lnTo>
                    <a:pt x="1461" y="528"/>
                  </a:lnTo>
                  <a:lnTo>
                    <a:pt x="1471" y="523"/>
                  </a:lnTo>
                  <a:lnTo>
                    <a:pt x="1482" y="517"/>
                  </a:lnTo>
                  <a:lnTo>
                    <a:pt x="1498" y="512"/>
                  </a:lnTo>
                  <a:lnTo>
                    <a:pt x="1508" y="507"/>
                  </a:lnTo>
                  <a:lnTo>
                    <a:pt x="1519" y="502"/>
                  </a:lnTo>
                  <a:lnTo>
                    <a:pt x="1529" y="496"/>
                  </a:lnTo>
                  <a:lnTo>
                    <a:pt x="1529" y="496"/>
                  </a:lnTo>
                  <a:lnTo>
                    <a:pt x="1534" y="491"/>
                  </a:lnTo>
                  <a:lnTo>
                    <a:pt x="1545" y="486"/>
                  </a:lnTo>
                  <a:lnTo>
                    <a:pt x="1555" y="481"/>
                  </a:lnTo>
                  <a:lnTo>
                    <a:pt x="1566" y="475"/>
                  </a:lnTo>
                  <a:lnTo>
                    <a:pt x="1571" y="470"/>
                  </a:lnTo>
                  <a:lnTo>
                    <a:pt x="1581" y="465"/>
                  </a:lnTo>
                  <a:lnTo>
                    <a:pt x="1587" y="460"/>
                  </a:lnTo>
                  <a:lnTo>
                    <a:pt x="1597" y="455"/>
                  </a:lnTo>
                  <a:lnTo>
                    <a:pt x="1602" y="449"/>
                  </a:lnTo>
                  <a:lnTo>
                    <a:pt x="1608" y="444"/>
                  </a:lnTo>
                  <a:lnTo>
                    <a:pt x="1613" y="439"/>
                  </a:lnTo>
                  <a:lnTo>
                    <a:pt x="1623" y="434"/>
                  </a:lnTo>
                  <a:lnTo>
                    <a:pt x="1629" y="428"/>
                  </a:lnTo>
                  <a:lnTo>
                    <a:pt x="1634" y="423"/>
                  </a:lnTo>
                  <a:lnTo>
                    <a:pt x="1639" y="418"/>
                  </a:lnTo>
                  <a:lnTo>
                    <a:pt x="1639" y="413"/>
                  </a:lnTo>
                  <a:lnTo>
                    <a:pt x="1644" y="407"/>
                  </a:lnTo>
                  <a:lnTo>
                    <a:pt x="1649" y="402"/>
                  </a:lnTo>
                  <a:lnTo>
                    <a:pt x="1649" y="397"/>
                  </a:lnTo>
                  <a:lnTo>
                    <a:pt x="1655" y="392"/>
                  </a:lnTo>
                  <a:lnTo>
                    <a:pt x="1655" y="387"/>
                  </a:lnTo>
                  <a:lnTo>
                    <a:pt x="1660" y="381"/>
                  </a:lnTo>
                  <a:lnTo>
                    <a:pt x="1660" y="376"/>
                  </a:lnTo>
                  <a:lnTo>
                    <a:pt x="1660" y="366"/>
                  </a:lnTo>
                  <a:lnTo>
                    <a:pt x="1665" y="360"/>
                  </a:lnTo>
                  <a:lnTo>
                    <a:pt x="1665" y="355"/>
                  </a:lnTo>
                  <a:lnTo>
                    <a:pt x="1665" y="350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4D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3724" y="2512"/>
              <a:ext cx="1665" cy="324"/>
            </a:xfrm>
            <a:custGeom>
              <a:avLst/>
              <a:gdLst/>
              <a:ahLst/>
              <a:cxnLst>
                <a:cxn ang="0">
                  <a:pos x="1665" y="5"/>
                </a:cxn>
                <a:cxn ang="0">
                  <a:pos x="1660" y="15"/>
                </a:cxn>
                <a:cxn ang="0">
                  <a:pos x="1660" y="26"/>
                </a:cxn>
                <a:cxn ang="0">
                  <a:pos x="1655" y="36"/>
                </a:cxn>
                <a:cxn ang="0">
                  <a:pos x="1649" y="47"/>
                </a:cxn>
                <a:cxn ang="0">
                  <a:pos x="1639" y="63"/>
                </a:cxn>
                <a:cxn ang="0">
                  <a:pos x="1634" y="73"/>
                </a:cxn>
                <a:cxn ang="0">
                  <a:pos x="1623" y="83"/>
                </a:cxn>
                <a:cxn ang="0">
                  <a:pos x="1608" y="94"/>
                </a:cxn>
                <a:cxn ang="0">
                  <a:pos x="1597" y="104"/>
                </a:cxn>
                <a:cxn ang="0">
                  <a:pos x="1581" y="115"/>
                </a:cxn>
                <a:cxn ang="0">
                  <a:pos x="1566" y="125"/>
                </a:cxn>
                <a:cxn ang="0">
                  <a:pos x="1545" y="136"/>
                </a:cxn>
                <a:cxn ang="0">
                  <a:pos x="1529" y="146"/>
                </a:cxn>
                <a:cxn ang="0">
                  <a:pos x="1519" y="151"/>
                </a:cxn>
                <a:cxn ang="0">
                  <a:pos x="1498" y="162"/>
                </a:cxn>
                <a:cxn ang="0">
                  <a:pos x="1471" y="172"/>
                </a:cxn>
                <a:cxn ang="0">
                  <a:pos x="1450" y="178"/>
                </a:cxn>
                <a:cxn ang="0">
                  <a:pos x="1424" y="188"/>
                </a:cxn>
                <a:cxn ang="0">
                  <a:pos x="1398" y="199"/>
                </a:cxn>
                <a:cxn ang="0">
                  <a:pos x="1372" y="209"/>
                </a:cxn>
                <a:cxn ang="0">
                  <a:pos x="1341" y="214"/>
                </a:cxn>
                <a:cxn ang="0">
                  <a:pos x="1309" y="225"/>
                </a:cxn>
                <a:cxn ang="0">
                  <a:pos x="1278" y="230"/>
                </a:cxn>
                <a:cxn ang="0">
                  <a:pos x="1246" y="240"/>
                </a:cxn>
                <a:cxn ang="0">
                  <a:pos x="1215" y="246"/>
                </a:cxn>
                <a:cxn ang="0">
                  <a:pos x="1183" y="256"/>
                </a:cxn>
                <a:cxn ang="0">
                  <a:pos x="1147" y="261"/>
                </a:cxn>
                <a:cxn ang="0">
                  <a:pos x="1110" y="267"/>
                </a:cxn>
                <a:cxn ang="0">
                  <a:pos x="1074" y="272"/>
                </a:cxn>
                <a:cxn ang="0">
                  <a:pos x="1037" y="277"/>
                </a:cxn>
                <a:cxn ang="0">
                  <a:pos x="995" y="282"/>
                </a:cxn>
                <a:cxn ang="0">
                  <a:pos x="958" y="287"/>
                </a:cxn>
                <a:cxn ang="0">
                  <a:pos x="916" y="293"/>
                </a:cxn>
                <a:cxn ang="0">
                  <a:pos x="880" y="298"/>
                </a:cxn>
                <a:cxn ang="0">
                  <a:pos x="838" y="303"/>
                </a:cxn>
                <a:cxn ang="0">
                  <a:pos x="796" y="308"/>
                </a:cxn>
                <a:cxn ang="0">
                  <a:pos x="754" y="308"/>
                </a:cxn>
                <a:cxn ang="0">
                  <a:pos x="712" y="314"/>
                </a:cxn>
                <a:cxn ang="0">
                  <a:pos x="670" y="314"/>
                </a:cxn>
                <a:cxn ang="0">
                  <a:pos x="623" y="319"/>
                </a:cxn>
                <a:cxn ang="0">
                  <a:pos x="581" y="319"/>
                </a:cxn>
                <a:cxn ang="0">
                  <a:pos x="560" y="319"/>
                </a:cxn>
                <a:cxn ang="0">
                  <a:pos x="518" y="324"/>
                </a:cxn>
                <a:cxn ang="0">
                  <a:pos x="471" y="324"/>
                </a:cxn>
                <a:cxn ang="0">
                  <a:pos x="429" y="324"/>
                </a:cxn>
                <a:cxn ang="0">
                  <a:pos x="388" y="324"/>
                </a:cxn>
                <a:cxn ang="0">
                  <a:pos x="340" y="324"/>
                </a:cxn>
                <a:cxn ang="0">
                  <a:pos x="299" y="324"/>
                </a:cxn>
                <a:cxn ang="0">
                  <a:pos x="257" y="319"/>
                </a:cxn>
                <a:cxn ang="0">
                  <a:pos x="210" y="319"/>
                </a:cxn>
                <a:cxn ang="0">
                  <a:pos x="168" y="319"/>
                </a:cxn>
                <a:cxn ang="0">
                  <a:pos x="126" y="314"/>
                </a:cxn>
                <a:cxn ang="0">
                  <a:pos x="84" y="314"/>
                </a:cxn>
                <a:cxn ang="0">
                  <a:pos x="42" y="308"/>
                </a:cxn>
                <a:cxn ang="0">
                  <a:pos x="0" y="303"/>
                </a:cxn>
                <a:cxn ang="0">
                  <a:pos x="1665" y="0"/>
                </a:cxn>
              </a:cxnLst>
              <a:rect l="0" t="0" r="r" b="b"/>
              <a:pathLst>
                <a:path w="1665" h="324">
                  <a:moveTo>
                    <a:pt x="1665" y="0"/>
                  </a:moveTo>
                  <a:lnTo>
                    <a:pt x="1665" y="5"/>
                  </a:lnTo>
                  <a:lnTo>
                    <a:pt x="1665" y="10"/>
                  </a:lnTo>
                  <a:lnTo>
                    <a:pt x="1660" y="15"/>
                  </a:lnTo>
                  <a:lnTo>
                    <a:pt x="1660" y="21"/>
                  </a:lnTo>
                  <a:lnTo>
                    <a:pt x="1660" y="26"/>
                  </a:lnTo>
                  <a:lnTo>
                    <a:pt x="1655" y="31"/>
                  </a:lnTo>
                  <a:lnTo>
                    <a:pt x="1655" y="36"/>
                  </a:lnTo>
                  <a:lnTo>
                    <a:pt x="1649" y="42"/>
                  </a:lnTo>
                  <a:lnTo>
                    <a:pt x="1649" y="47"/>
                  </a:lnTo>
                  <a:lnTo>
                    <a:pt x="1644" y="57"/>
                  </a:lnTo>
                  <a:lnTo>
                    <a:pt x="1639" y="63"/>
                  </a:lnTo>
                  <a:lnTo>
                    <a:pt x="1639" y="68"/>
                  </a:lnTo>
                  <a:lnTo>
                    <a:pt x="1634" y="73"/>
                  </a:lnTo>
                  <a:lnTo>
                    <a:pt x="1629" y="78"/>
                  </a:lnTo>
                  <a:lnTo>
                    <a:pt x="1623" y="83"/>
                  </a:lnTo>
                  <a:lnTo>
                    <a:pt x="1613" y="89"/>
                  </a:lnTo>
                  <a:lnTo>
                    <a:pt x="1608" y="94"/>
                  </a:lnTo>
                  <a:lnTo>
                    <a:pt x="1602" y="99"/>
                  </a:lnTo>
                  <a:lnTo>
                    <a:pt x="1597" y="104"/>
                  </a:lnTo>
                  <a:lnTo>
                    <a:pt x="1587" y="110"/>
                  </a:lnTo>
                  <a:lnTo>
                    <a:pt x="1581" y="115"/>
                  </a:lnTo>
                  <a:lnTo>
                    <a:pt x="1571" y="120"/>
                  </a:lnTo>
                  <a:lnTo>
                    <a:pt x="1566" y="125"/>
                  </a:lnTo>
                  <a:lnTo>
                    <a:pt x="1555" y="131"/>
                  </a:lnTo>
                  <a:lnTo>
                    <a:pt x="1545" y="136"/>
                  </a:lnTo>
                  <a:lnTo>
                    <a:pt x="1534" y="141"/>
                  </a:lnTo>
                  <a:lnTo>
                    <a:pt x="1529" y="146"/>
                  </a:lnTo>
                  <a:lnTo>
                    <a:pt x="1529" y="146"/>
                  </a:lnTo>
                  <a:lnTo>
                    <a:pt x="1519" y="151"/>
                  </a:lnTo>
                  <a:lnTo>
                    <a:pt x="1508" y="157"/>
                  </a:lnTo>
                  <a:lnTo>
                    <a:pt x="1498" y="162"/>
                  </a:lnTo>
                  <a:lnTo>
                    <a:pt x="1482" y="167"/>
                  </a:lnTo>
                  <a:lnTo>
                    <a:pt x="1471" y="172"/>
                  </a:lnTo>
                  <a:lnTo>
                    <a:pt x="1461" y="178"/>
                  </a:lnTo>
                  <a:lnTo>
                    <a:pt x="1450" y="178"/>
                  </a:lnTo>
                  <a:lnTo>
                    <a:pt x="1435" y="183"/>
                  </a:lnTo>
                  <a:lnTo>
                    <a:pt x="1424" y="188"/>
                  </a:lnTo>
                  <a:lnTo>
                    <a:pt x="1409" y="193"/>
                  </a:lnTo>
                  <a:lnTo>
                    <a:pt x="1398" y="199"/>
                  </a:lnTo>
                  <a:lnTo>
                    <a:pt x="1382" y="204"/>
                  </a:lnTo>
                  <a:lnTo>
                    <a:pt x="1372" y="209"/>
                  </a:lnTo>
                  <a:lnTo>
                    <a:pt x="1356" y="209"/>
                  </a:lnTo>
                  <a:lnTo>
                    <a:pt x="1341" y="214"/>
                  </a:lnTo>
                  <a:lnTo>
                    <a:pt x="1325" y="219"/>
                  </a:lnTo>
                  <a:lnTo>
                    <a:pt x="1309" y="225"/>
                  </a:lnTo>
                  <a:lnTo>
                    <a:pt x="1293" y="230"/>
                  </a:lnTo>
                  <a:lnTo>
                    <a:pt x="1278" y="230"/>
                  </a:lnTo>
                  <a:lnTo>
                    <a:pt x="1262" y="235"/>
                  </a:lnTo>
                  <a:lnTo>
                    <a:pt x="1246" y="240"/>
                  </a:lnTo>
                  <a:lnTo>
                    <a:pt x="1231" y="246"/>
                  </a:lnTo>
                  <a:lnTo>
                    <a:pt x="1215" y="246"/>
                  </a:lnTo>
                  <a:lnTo>
                    <a:pt x="1199" y="251"/>
                  </a:lnTo>
                  <a:lnTo>
                    <a:pt x="1183" y="256"/>
                  </a:lnTo>
                  <a:lnTo>
                    <a:pt x="1163" y="256"/>
                  </a:lnTo>
                  <a:lnTo>
                    <a:pt x="1147" y="261"/>
                  </a:lnTo>
                  <a:lnTo>
                    <a:pt x="1126" y="267"/>
                  </a:lnTo>
                  <a:lnTo>
                    <a:pt x="1110" y="267"/>
                  </a:lnTo>
                  <a:lnTo>
                    <a:pt x="1089" y="272"/>
                  </a:lnTo>
                  <a:lnTo>
                    <a:pt x="1074" y="272"/>
                  </a:lnTo>
                  <a:lnTo>
                    <a:pt x="1053" y="277"/>
                  </a:lnTo>
                  <a:lnTo>
                    <a:pt x="1037" y="277"/>
                  </a:lnTo>
                  <a:lnTo>
                    <a:pt x="1016" y="282"/>
                  </a:lnTo>
                  <a:lnTo>
                    <a:pt x="995" y="282"/>
                  </a:lnTo>
                  <a:lnTo>
                    <a:pt x="979" y="287"/>
                  </a:lnTo>
                  <a:lnTo>
                    <a:pt x="958" y="287"/>
                  </a:lnTo>
                  <a:lnTo>
                    <a:pt x="937" y="293"/>
                  </a:lnTo>
                  <a:lnTo>
                    <a:pt x="916" y="293"/>
                  </a:lnTo>
                  <a:lnTo>
                    <a:pt x="901" y="298"/>
                  </a:lnTo>
                  <a:lnTo>
                    <a:pt x="880" y="298"/>
                  </a:lnTo>
                  <a:lnTo>
                    <a:pt x="859" y="303"/>
                  </a:lnTo>
                  <a:lnTo>
                    <a:pt x="838" y="303"/>
                  </a:lnTo>
                  <a:lnTo>
                    <a:pt x="817" y="303"/>
                  </a:lnTo>
                  <a:lnTo>
                    <a:pt x="796" y="308"/>
                  </a:lnTo>
                  <a:lnTo>
                    <a:pt x="775" y="308"/>
                  </a:lnTo>
                  <a:lnTo>
                    <a:pt x="754" y="308"/>
                  </a:lnTo>
                  <a:lnTo>
                    <a:pt x="733" y="314"/>
                  </a:lnTo>
                  <a:lnTo>
                    <a:pt x="712" y="314"/>
                  </a:lnTo>
                  <a:lnTo>
                    <a:pt x="691" y="314"/>
                  </a:lnTo>
                  <a:lnTo>
                    <a:pt x="670" y="314"/>
                  </a:lnTo>
                  <a:lnTo>
                    <a:pt x="649" y="319"/>
                  </a:lnTo>
                  <a:lnTo>
                    <a:pt x="623" y="319"/>
                  </a:lnTo>
                  <a:lnTo>
                    <a:pt x="602" y="319"/>
                  </a:lnTo>
                  <a:lnTo>
                    <a:pt x="581" y="319"/>
                  </a:lnTo>
                  <a:lnTo>
                    <a:pt x="581" y="319"/>
                  </a:lnTo>
                  <a:lnTo>
                    <a:pt x="560" y="319"/>
                  </a:lnTo>
                  <a:lnTo>
                    <a:pt x="539" y="319"/>
                  </a:lnTo>
                  <a:lnTo>
                    <a:pt x="518" y="324"/>
                  </a:lnTo>
                  <a:lnTo>
                    <a:pt x="492" y="324"/>
                  </a:lnTo>
                  <a:lnTo>
                    <a:pt x="471" y="324"/>
                  </a:lnTo>
                  <a:lnTo>
                    <a:pt x="450" y="324"/>
                  </a:lnTo>
                  <a:lnTo>
                    <a:pt x="429" y="324"/>
                  </a:lnTo>
                  <a:lnTo>
                    <a:pt x="409" y="324"/>
                  </a:lnTo>
                  <a:lnTo>
                    <a:pt x="388" y="324"/>
                  </a:lnTo>
                  <a:lnTo>
                    <a:pt x="361" y="324"/>
                  </a:lnTo>
                  <a:lnTo>
                    <a:pt x="340" y="324"/>
                  </a:lnTo>
                  <a:lnTo>
                    <a:pt x="320" y="324"/>
                  </a:lnTo>
                  <a:lnTo>
                    <a:pt x="299" y="324"/>
                  </a:lnTo>
                  <a:lnTo>
                    <a:pt x="278" y="319"/>
                  </a:lnTo>
                  <a:lnTo>
                    <a:pt x="257" y="319"/>
                  </a:lnTo>
                  <a:lnTo>
                    <a:pt x="231" y="319"/>
                  </a:lnTo>
                  <a:lnTo>
                    <a:pt x="210" y="319"/>
                  </a:lnTo>
                  <a:lnTo>
                    <a:pt x="189" y="319"/>
                  </a:lnTo>
                  <a:lnTo>
                    <a:pt x="168" y="319"/>
                  </a:lnTo>
                  <a:lnTo>
                    <a:pt x="147" y="314"/>
                  </a:lnTo>
                  <a:lnTo>
                    <a:pt x="126" y="314"/>
                  </a:lnTo>
                  <a:lnTo>
                    <a:pt x="105" y="314"/>
                  </a:lnTo>
                  <a:lnTo>
                    <a:pt x="84" y="314"/>
                  </a:lnTo>
                  <a:lnTo>
                    <a:pt x="63" y="308"/>
                  </a:lnTo>
                  <a:lnTo>
                    <a:pt x="42" y="308"/>
                  </a:lnTo>
                  <a:lnTo>
                    <a:pt x="21" y="308"/>
                  </a:lnTo>
                  <a:lnTo>
                    <a:pt x="0" y="303"/>
                  </a:lnTo>
                  <a:lnTo>
                    <a:pt x="409" y="0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698" y="1931"/>
              <a:ext cx="257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15%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5504" y="2229"/>
              <a:ext cx="257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10%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913" y="3155"/>
              <a:ext cx="257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31%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305" y="2977"/>
              <a:ext cx="257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24%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316" y="2177"/>
              <a:ext cx="19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5%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808" y="1963"/>
              <a:ext cx="257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12%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3682" y="1884"/>
              <a:ext cx="19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3%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310" y="3270"/>
              <a:ext cx="3231" cy="43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373" y="3322"/>
              <a:ext cx="68" cy="6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2462" y="3291"/>
              <a:ext cx="4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Residential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3447" y="3322"/>
              <a:ext cx="68" cy="6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3536" y="3291"/>
              <a:ext cx="31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Tertiary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4525" y="3322"/>
              <a:ext cx="68" cy="6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4614" y="3291"/>
              <a:ext cx="34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Industry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2373" y="3464"/>
              <a:ext cx="68" cy="6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2462" y="3432"/>
              <a:ext cx="41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Transport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447" y="3464"/>
              <a:ext cx="68" cy="68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536" y="3432"/>
              <a:ext cx="27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Waste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4525" y="3464"/>
              <a:ext cx="68" cy="6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4614" y="3432"/>
              <a:ext cx="8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Energy Production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2373" y="3605"/>
              <a:ext cx="68" cy="68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2462" y="3573"/>
              <a:ext cx="5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Municipality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770" name="Titolo 4"/>
          <p:cNvSpPr>
            <a:spLocks noGrp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Sectors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r>
              <a:rPr lang="it-IT" dirty="0" smtClean="0"/>
              <a:t> </a:t>
            </a:r>
            <a:r>
              <a:rPr lang="it-IT" sz="2800" dirty="0" smtClean="0"/>
              <a:t>(sample report)</a:t>
            </a:r>
            <a:endParaRPr lang="it-IT" dirty="0" smtClean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07950" y="1484784"/>
            <a:ext cx="3384550" cy="4100512"/>
            <a:chOff x="68" y="1119"/>
            <a:chExt cx="2132" cy="2583"/>
          </a:xfrm>
        </p:grpSpPr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68" y="1531"/>
              <a:ext cx="1270" cy="269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err="1" smtClean="0">
                  <a:solidFill>
                    <a:srgbClr val="000000"/>
                  </a:solidFill>
                  <a:latin typeface="Arial" charset="0"/>
                  <a:ea typeface="+mn-ea"/>
                </a:rPr>
                <a:t>Residential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1429" y="1530"/>
              <a:ext cx="771" cy="269"/>
            </a:xfrm>
            <a:prstGeom prst="rect">
              <a:avLst/>
            </a:prstGeom>
            <a:solidFill>
              <a:srgbClr val="99CC00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>
                  <a:solidFill>
                    <a:srgbClr val="000000"/>
                  </a:solidFill>
                  <a:latin typeface="Arial" charset="0"/>
                  <a:ea typeface="+mn-ea"/>
                </a:rPr>
                <a:t>1.004.310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1429" y="1119"/>
              <a:ext cx="770" cy="36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err="1" smtClean="0">
                  <a:solidFill>
                    <a:srgbClr val="000000"/>
                  </a:solidFill>
                  <a:latin typeface="Arial" charset="0"/>
                  <a:ea typeface="+mn-ea"/>
                </a:rPr>
                <a:t>Emissions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>
                  <a:solidFill>
                    <a:srgbClr val="000000"/>
                  </a:solidFill>
                  <a:latin typeface="Arial" charset="0"/>
                  <a:ea typeface="+mn-ea"/>
                </a:rPr>
                <a:t>(tCO2e)</a:t>
              </a: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68" y="1119"/>
              <a:ext cx="1270" cy="36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smtClean="0">
                  <a:solidFill>
                    <a:srgbClr val="000000"/>
                  </a:solidFill>
                  <a:latin typeface="Arial" charset="0"/>
                  <a:ea typeface="+mn-ea"/>
                </a:rPr>
                <a:t>Sector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68" y="1848"/>
              <a:ext cx="1270" cy="269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err="1" smtClean="0">
                  <a:solidFill>
                    <a:srgbClr val="000000"/>
                  </a:solidFill>
                  <a:latin typeface="Arial" charset="0"/>
                  <a:ea typeface="+mn-ea"/>
                </a:rPr>
                <a:t>Tertiary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429" y="1847"/>
              <a:ext cx="771" cy="269"/>
            </a:xfrm>
            <a:prstGeom prst="rect">
              <a:avLst/>
            </a:prstGeom>
            <a:solidFill>
              <a:srgbClr val="99CC00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>
                  <a:solidFill>
                    <a:srgbClr val="000000"/>
                  </a:solidFill>
                  <a:latin typeface="Arial" charset="0"/>
                  <a:ea typeface="+mn-ea"/>
                </a:rPr>
                <a:t>669.540</a:t>
              </a: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68" y="2165"/>
              <a:ext cx="1270" cy="269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err="1" smtClean="0">
                  <a:solidFill>
                    <a:srgbClr val="000000"/>
                  </a:solidFill>
                  <a:latin typeface="Arial" charset="0"/>
                  <a:ea typeface="+mn-ea"/>
                </a:rPr>
                <a:t>Industry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1429" y="2164"/>
              <a:ext cx="771" cy="269"/>
            </a:xfrm>
            <a:prstGeom prst="rect">
              <a:avLst/>
            </a:prstGeom>
            <a:solidFill>
              <a:srgbClr val="99CC00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>
                  <a:solidFill>
                    <a:srgbClr val="000000"/>
                  </a:solidFill>
                  <a:latin typeface="Arial" charset="0"/>
                  <a:ea typeface="+mn-ea"/>
                </a:rPr>
                <a:t>2.031.343</a:t>
              </a: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68" y="2483"/>
              <a:ext cx="1270" cy="269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err="1" smtClean="0">
                  <a:solidFill>
                    <a:srgbClr val="000000"/>
                  </a:solidFill>
                  <a:latin typeface="Arial" charset="0"/>
                  <a:ea typeface="+mn-ea"/>
                </a:rPr>
                <a:t>Transport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429" y="2482"/>
              <a:ext cx="771" cy="269"/>
            </a:xfrm>
            <a:prstGeom prst="rect">
              <a:avLst/>
            </a:prstGeom>
            <a:solidFill>
              <a:srgbClr val="99CC00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>
                  <a:solidFill>
                    <a:srgbClr val="000000"/>
                  </a:solidFill>
                  <a:latin typeface="Arial" charset="0"/>
                  <a:ea typeface="+mn-ea"/>
                </a:rPr>
                <a:t>1.619.189</a:t>
              </a: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68" y="2798"/>
              <a:ext cx="1270" cy="269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err="1" smtClean="0">
                  <a:solidFill>
                    <a:srgbClr val="000000"/>
                  </a:solidFill>
                  <a:latin typeface="Arial" charset="0"/>
                  <a:ea typeface="+mn-ea"/>
                </a:rPr>
                <a:t>Waste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429" y="2797"/>
              <a:ext cx="771" cy="269"/>
            </a:xfrm>
            <a:prstGeom prst="rect">
              <a:avLst/>
            </a:prstGeom>
            <a:solidFill>
              <a:srgbClr val="99CC00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>
                  <a:solidFill>
                    <a:srgbClr val="000000"/>
                  </a:solidFill>
                  <a:latin typeface="Arial" charset="0"/>
                  <a:ea typeface="+mn-ea"/>
                </a:rPr>
                <a:t>320.856</a:t>
              </a: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8" y="3115"/>
              <a:ext cx="1270" cy="269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smtClean="0">
                  <a:solidFill>
                    <a:srgbClr val="000000"/>
                  </a:solidFill>
                  <a:latin typeface="Arial" charset="0"/>
                  <a:ea typeface="+mn-ea"/>
                </a:rPr>
                <a:t>Energy Production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429" y="3114"/>
              <a:ext cx="771" cy="269"/>
            </a:xfrm>
            <a:prstGeom prst="rect">
              <a:avLst/>
            </a:prstGeom>
            <a:solidFill>
              <a:srgbClr val="99CC00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>
                  <a:solidFill>
                    <a:srgbClr val="000000"/>
                  </a:solidFill>
                  <a:latin typeface="Arial" charset="0"/>
                  <a:ea typeface="+mn-ea"/>
                </a:rPr>
                <a:t>827.276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8" y="3433"/>
              <a:ext cx="1270" cy="269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 dirty="0" err="1" smtClean="0">
                  <a:solidFill>
                    <a:srgbClr val="000000"/>
                  </a:solidFill>
                  <a:latin typeface="Arial" charset="0"/>
                  <a:ea typeface="+mn-ea"/>
                </a:rPr>
                <a:t>Municipality</a:t>
              </a:r>
              <a:endParaRPr lang="it-IT" sz="1800" b="0" kern="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429" y="3432"/>
              <a:ext cx="771" cy="269"/>
            </a:xfrm>
            <a:prstGeom prst="rect">
              <a:avLst/>
            </a:prstGeom>
            <a:solidFill>
              <a:srgbClr val="99CC00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kern="0">
                  <a:solidFill>
                    <a:srgbClr val="000000"/>
                  </a:solidFill>
                  <a:latin typeface="Arial" charset="0"/>
                  <a:ea typeface="+mn-ea"/>
                </a:rPr>
                <a:t>224.236</a:t>
              </a:r>
            </a:p>
          </p:txBody>
        </p:sp>
      </p:grpSp>
      <p:sp>
        <p:nvSpPr>
          <p:cNvPr id="60" name="Fumetto 2 59"/>
          <p:cNvSpPr/>
          <p:nvPr/>
        </p:nvSpPr>
        <p:spPr>
          <a:xfrm>
            <a:off x="6372200" y="1628800"/>
            <a:ext cx="1952600" cy="1080120"/>
          </a:xfrm>
          <a:prstGeom prst="wedgeRoundRectCallout">
            <a:avLst>
              <a:gd name="adj1" fmla="val -67241"/>
              <a:gd name="adj2" fmla="val 103280"/>
              <a:gd name="adj3" fmla="val 16667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Municipality emissions </a:t>
            </a:r>
            <a:r>
              <a:rPr lang="en-US" dirty="0" smtClean="0">
                <a:solidFill>
                  <a:srgbClr val="006600"/>
                </a:solidFill>
                <a:latin typeface="Arial Narrow" pitchFamily="34" charset="0"/>
              </a:rPr>
              <a:t>usually have a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little weight </a:t>
            </a:r>
            <a:r>
              <a:rPr lang="en-US" dirty="0" smtClean="0">
                <a:solidFill>
                  <a:srgbClr val="006600"/>
                </a:solidFill>
                <a:latin typeface="Arial Narrow" pitchFamily="34" charset="0"/>
              </a:rPr>
              <a:t>on total emissions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quantify emissions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62063"/>
            <a:ext cx="8788400" cy="4038600"/>
          </a:xfrm>
          <a:noFill/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 smtClean="0"/>
              <a:t>It is necessary to </a:t>
            </a:r>
            <a:r>
              <a:rPr lang="en-GB" sz="2800" b="1" dirty="0" smtClean="0">
                <a:solidFill>
                  <a:srgbClr val="FF6600"/>
                </a:solidFill>
              </a:rPr>
              <a:t>estimate emissions</a:t>
            </a:r>
            <a:r>
              <a:rPr lang="en-GB" sz="2800" dirty="0" smtClean="0"/>
              <a:t> on the basis of a relation between an </a:t>
            </a:r>
            <a:r>
              <a:rPr lang="en-GB" sz="2800" b="1" dirty="0" smtClean="0">
                <a:solidFill>
                  <a:srgbClr val="FF6600"/>
                </a:solidFill>
              </a:rPr>
              <a:t>activity indicator </a:t>
            </a:r>
            <a:r>
              <a:rPr lang="en-GB" sz="2800" dirty="0" smtClean="0"/>
              <a:t>of the source and the </a:t>
            </a:r>
            <a:r>
              <a:rPr lang="en-GB" sz="2800" b="1" dirty="0" smtClean="0">
                <a:solidFill>
                  <a:srgbClr val="FF6600"/>
                </a:solidFill>
              </a:rPr>
              <a:t>emission</a:t>
            </a:r>
            <a:r>
              <a:rPr lang="en-GB" sz="2800" dirty="0" smtClean="0"/>
              <a:t> itself -&gt; </a:t>
            </a:r>
            <a:r>
              <a:rPr lang="en-GB" sz="2800" b="1" dirty="0" smtClean="0">
                <a:solidFill>
                  <a:srgbClr val="FF6600"/>
                </a:solidFill>
              </a:rPr>
              <a:t>emission factor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72008" y="3140969"/>
            <a:ext cx="2771800" cy="1364504"/>
          </a:xfrm>
          <a:prstGeom prst="roundRect">
            <a:avLst>
              <a:gd name="adj" fmla="val 16667"/>
            </a:avLst>
          </a:prstGeom>
          <a:solidFill>
            <a:srgbClr val="99CC00">
              <a:alpha val="94901"/>
            </a:srgb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 err="1" smtClean="0">
                <a:solidFill>
                  <a:srgbClr val="340D71"/>
                </a:solidFill>
                <a:latin typeface="+mj-lt"/>
              </a:rPr>
              <a:t>Ei</a:t>
            </a:r>
            <a:r>
              <a:rPr lang="en-GB" sz="2000" b="1" kern="0" dirty="0" smtClean="0">
                <a:solidFill>
                  <a:srgbClr val="340D71"/>
                </a:solidFill>
                <a:latin typeface="+mj-lt"/>
              </a:rPr>
              <a:t> – emission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 smtClean="0">
                <a:solidFill>
                  <a:srgbClr val="340D71"/>
                </a:solidFill>
                <a:latin typeface="+mj-lt"/>
              </a:rPr>
              <a:t>of gas “</a:t>
            </a:r>
            <a:r>
              <a:rPr lang="en-GB" sz="1200" kern="0" dirty="0" err="1" smtClean="0">
                <a:solidFill>
                  <a:srgbClr val="340D71"/>
                </a:solidFill>
                <a:latin typeface="+mj-lt"/>
              </a:rPr>
              <a:t>i</a:t>
            </a:r>
            <a:r>
              <a:rPr lang="en-GB" sz="1200" kern="0" dirty="0" smtClean="0">
                <a:solidFill>
                  <a:srgbClr val="340D71"/>
                </a:solidFill>
                <a:latin typeface="+mj-lt"/>
              </a:rPr>
              <a:t>”</a:t>
            </a:r>
            <a:r>
              <a:rPr lang="en-GB" sz="1200" b="0" kern="0" dirty="0" smtClean="0">
                <a:solidFill>
                  <a:srgbClr val="340D71"/>
                </a:solidFill>
                <a:latin typeface="+mj-lt"/>
              </a:rPr>
              <a:t>(tons/year), i.e. the quantity of gas “</a:t>
            </a:r>
            <a:r>
              <a:rPr lang="en-GB" sz="1200" b="0" kern="0" dirty="0" err="1" smtClean="0">
                <a:solidFill>
                  <a:srgbClr val="340D71"/>
                </a:solidFill>
                <a:latin typeface="+mj-lt"/>
              </a:rPr>
              <a:t>i</a:t>
            </a:r>
            <a:r>
              <a:rPr lang="en-GB" sz="1200" b="0" kern="0" dirty="0" smtClean="0">
                <a:solidFill>
                  <a:srgbClr val="340D71"/>
                </a:solidFill>
                <a:latin typeface="+mj-lt"/>
              </a:rPr>
              <a:t>” (in tons) generated and emitted by a given activity (e.g. tons of CO2/year from energy production)</a:t>
            </a:r>
            <a:endParaRPr lang="en-GB" sz="1200" b="0" kern="0" dirty="0">
              <a:solidFill>
                <a:srgbClr val="340D71"/>
              </a:solidFill>
              <a:latin typeface="+mj-lt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2987824" y="5085184"/>
            <a:ext cx="3384376" cy="1008112"/>
          </a:xfrm>
          <a:prstGeom prst="roundRect">
            <a:avLst>
              <a:gd name="adj" fmla="val 16667"/>
            </a:avLst>
          </a:prstGeom>
          <a:solidFill>
            <a:srgbClr val="FFCC00">
              <a:alpha val="94901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 smtClean="0">
                <a:solidFill>
                  <a:srgbClr val="340D71"/>
                </a:solidFill>
                <a:latin typeface="+mj-lt"/>
              </a:rPr>
              <a:t>A – activity indicator</a:t>
            </a:r>
            <a:endParaRPr lang="en-GB" sz="1800" b="1" kern="0" dirty="0" smtClean="0">
              <a:solidFill>
                <a:srgbClr val="340D71"/>
              </a:soli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 smtClean="0">
                <a:solidFill>
                  <a:srgbClr val="340D71"/>
                </a:solidFill>
                <a:latin typeface="+mj-lt"/>
              </a:rPr>
              <a:t>d</a:t>
            </a:r>
            <a:r>
              <a:rPr lang="en-GB" sz="1200" b="0" kern="0" dirty="0" smtClean="0">
                <a:solidFill>
                  <a:srgbClr val="340D71"/>
                </a:solidFill>
                <a:latin typeface="+mj-lt"/>
              </a:rPr>
              <a:t>escribes th</a:t>
            </a:r>
            <a:r>
              <a:rPr lang="en-GB" sz="1200" kern="0" dirty="0" smtClean="0">
                <a:solidFill>
                  <a:srgbClr val="340D71"/>
                </a:solidFill>
                <a:latin typeface="+mj-lt"/>
              </a:rPr>
              <a:t>e activity that emits GHG.</a:t>
            </a:r>
            <a:r>
              <a:rPr lang="en-GB" sz="1200" b="0" kern="0" dirty="0" smtClean="0">
                <a:solidFill>
                  <a:srgbClr val="340D71"/>
                </a:solidFill>
                <a:latin typeface="+mj-lt"/>
              </a:rPr>
              <a:t> e.g. unit of energy used for energy production (MWh/year; m3/year; litre/year)</a:t>
            </a:r>
            <a:endParaRPr lang="en-GB" sz="1200" b="0" kern="0" dirty="0">
              <a:solidFill>
                <a:srgbClr val="340D71"/>
              </a:solidFill>
              <a:latin typeface="+mj-lt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6660232" y="2924944"/>
            <a:ext cx="2304254" cy="1645940"/>
          </a:xfrm>
          <a:prstGeom prst="roundRect">
            <a:avLst>
              <a:gd name="adj" fmla="val 16667"/>
            </a:avLst>
          </a:prstGeom>
          <a:solidFill>
            <a:srgbClr val="FF6600">
              <a:alpha val="94901"/>
            </a:srgbClr>
          </a:solidFill>
          <a:ln w="28575" algn="ctr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 err="1" smtClean="0">
                <a:solidFill>
                  <a:srgbClr val="340D71"/>
                </a:solidFill>
                <a:latin typeface="+mj-lt"/>
              </a:rPr>
              <a:t>FEi</a:t>
            </a:r>
            <a:r>
              <a:rPr lang="en-GB" sz="2000" b="1" kern="0" dirty="0" smtClean="0">
                <a:solidFill>
                  <a:srgbClr val="340D71"/>
                </a:solidFill>
                <a:latin typeface="+mj-lt"/>
              </a:rPr>
              <a:t> – emission factor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340D71"/>
                </a:solidFill>
                <a:latin typeface="+mj-lt"/>
              </a:rPr>
              <a:t>coefficient which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340D71"/>
                </a:solidFill>
                <a:latin typeface="+mj-lt"/>
              </a:rPr>
              <a:t>quantify the emission </a:t>
            </a:r>
            <a:r>
              <a:rPr lang="en-GB" sz="1200" kern="0" dirty="0" smtClean="0">
                <a:solidFill>
                  <a:srgbClr val="340D71"/>
                </a:solidFill>
                <a:latin typeface="+mj-lt"/>
              </a:rPr>
              <a:t>of gas “</a:t>
            </a:r>
            <a:r>
              <a:rPr lang="en-GB" sz="1200" kern="0" dirty="0" err="1" smtClean="0">
                <a:solidFill>
                  <a:srgbClr val="340D71"/>
                </a:solidFill>
                <a:latin typeface="+mj-lt"/>
              </a:rPr>
              <a:t>i</a:t>
            </a:r>
            <a:r>
              <a:rPr lang="en-GB" sz="1200" kern="0" dirty="0" smtClean="0">
                <a:solidFill>
                  <a:srgbClr val="340D71"/>
                </a:solidFill>
                <a:latin typeface="+mj-lt"/>
              </a:rPr>
              <a:t>” </a:t>
            </a:r>
            <a:r>
              <a:rPr lang="en-US" sz="1200" kern="0" dirty="0" smtClean="0">
                <a:solidFill>
                  <a:srgbClr val="340D71"/>
                </a:solidFill>
                <a:latin typeface="+mj-lt"/>
              </a:rPr>
              <a:t>per unit of activity A </a:t>
            </a:r>
            <a:r>
              <a:rPr lang="en-GB" sz="1200" kern="0" dirty="0" smtClean="0">
                <a:solidFill>
                  <a:srgbClr val="340D71"/>
                </a:solidFill>
                <a:latin typeface="+mj-lt"/>
              </a:rPr>
              <a:t>(e.g. tonCO2/MWh; tonCO2/m3; tonCO2/litre)</a:t>
            </a:r>
            <a:endParaRPr lang="en-GB" sz="1200" b="0" kern="0" dirty="0">
              <a:solidFill>
                <a:srgbClr val="340D71"/>
              </a:solidFill>
              <a:latin typeface="+mj-lt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987824" y="3667286"/>
            <a:ext cx="3490888" cy="8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4800" b="1" dirty="0" err="1" smtClean="0">
                <a:solidFill>
                  <a:srgbClr val="99CC00"/>
                </a:solidFill>
                <a:latin typeface="+mj-lt"/>
                <a:ea typeface="+mn-ea"/>
              </a:rPr>
              <a:t>Ei</a:t>
            </a:r>
            <a:r>
              <a:rPr lang="en-GB" sz="4800" b="1" dirty="0" smtClean="0">
                <a:solidFill>
                  <a:srgbClr val="000000"/>
                </a:solidFill>
                <a:latin typeface="+mj-lt"/>
                <a:ea typeface="+mn-ea"/>
              </a:rPr>
              <a:t> = </a:t>
            </a:r>
            <a:r>
              <a:rPr lang="en-GB" sz="4800" b="1" dirty="0" smtClean="0">
                <a:solidFill>
                  <a:srgbClr val="FFCC00"/>
                </a:solidFill>
                <a:latin typeface="+mj-lt"/>
                <a:ea typeface="+mn-ea"/>
              </a:rPr>
              <a:t>A</a:t>
            </a:r>
            <a:r>
              <a:rPr lang="en-GB" sz="4800" b="1" dirty="0" smtClean="0">
                <a:solidFill>
                  <a:srgbClr val="000000"/>
                </a:solidFill>
                <a:latin typeface="+mj-lt"/>
                <a:ea typeface="+mn-ea"/>
              </a:rPr>
              <a:t> x </a:t>
            </a:r>
            <a:r>
              <a:rPr lang="en-GB" sz="4800" b="1" dirty="0" err="1" smtClean="0">
                <a:solidFill>
                  <a:srgbClr val="FF6600"/>
                </a:solidFill>
                <a:latin typeface="+mj-lt"/>
                <a:ea typeface="+mn-ea"/>
              </a:rPr>
              <a:t>FEi</a:t>
            </a:r>
            <a:endParaRPr lang="en-GB" sz="4800" b="1" dirty="0">
              <a:solidFill>
                <a:srgbClr val="FF6600"/>
              </a:solidFill>
              <a:latin typeface="+mj-lt"/>
              <a:ea typeface="+mn-ea"/>
            </a:endParaRPr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6156176" y="4437112"/>
            <a:ext cx="1080120" cy="1512169"/>
          </a:xfrm>
          <a:custGeom>
            <a:avLst/>
            <a:gdLst>
              <a:gd name="T0" fmla="*/ 0 w 776"/>
              <a:gd name="T1" fmla="*/ 668337 h 421"/>
              <a:gd name="T2" fmla="*/ 1030288 w 776"/>
              <a:gd name="T3" fmla="*/ 381000 h 421"/>
              <a:gd name="T4" fmla="*/ 1208088 w 776"/>
              <a:gd name="T5" fmla="*/ 0 h 421"/>
              <a:gd name="T6" fmla="*/ 0 60000 65536"/>
              <a:gd name="T7" fmla="*/ 0 60000 65536"/>
              <a:gd name="T8" fmla="*/ 0 60000 65536"/>
              <a:gd name="T9" fmla="*/ 0 w 776"/>
              <a:gd name="T10" fmla="*/ 0 h 421"/>
              <a:gd name="T11" fmla="*/ 776 w 776"/>
              <a:gd name="T12" fmla="*/ 421 h 4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" h="421">
                <a:moveTo>
                  <a:pt x="0" y="421"/>
                </a:moveTo>
                <a:cubicBezTo>
                  <a:pt x="107" y="391"/>
                  <a:pt x="522" y="310"/>
                  <a:pt x="649" y="240"/>
                </a:cubicBezTo>
                <a:cubicBezTo>
                  <a:pt x="776" y="170"/>
                  <a:pt x="742" y="40"/>
                  <a:pt x="761" y="0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7" name="Freeform 18"/>
          <p:cNvSpPr>
            <a:spLocks/>
          </p:cNvSpPr>
          <p:nvPr/>
        </p:nvSpPr>
        <p:spPr bwMode="auto">
          <a:xfrm>
            <a:off x="539552" y="4437112"/>
            <a:ext cx="2592288" cy="1512168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648">
                <a:moveTo>
                  <a:pt x="0" y="0"/>
                </a:moveTo>
                <a:cubicBezTo>
                  <a:pt x="29" y="89"/>
                  <a:pt x="113" y="428"/>
                  <a:pt x="184" y="536"/>
                </a:cubicBezTo>
                <a:cubicBezTo>
                  <a:pt x="255" y="644"/>
                  <a:pt x="384" y="629"/>
                  <a:pt x="424" y="648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8" name="Freeform 19"/>
          <p:cNvSpPr>
            <a:spLocks/>
          </p:cNvSpPr>
          <p:nvPr/>
        </p:nvSpPr>
        <p:spPr bwMode="auto">
          <a:xfrm>
            <a:off x="2555776" y="2636912"/>
            <a:ext cx="4176464" cy="936104"/>
          </a:xfrm>
          <a:custGeom>
            <a:avLst/>
            <a:gdLst>
              <a:gd name="T0" fmla="*/ 4144963 w 2611"/>
              <a:gd name="T1" fmla="*/ 774700 h 488"/>
              <a:gd name="T2" fmla="*/ 2273300 w 2611"/>
              <a:gd name="T3" fmla="*/ 39688 h 488"/>
              <a:gd name="T4" fmla="*/ 0 w 2611"/>
              <a:gd name="T5" fmla="*/ 534988 h 488"/>
              <a:gd name="T6" fmla="*/ 0 60000 65536"/>
              <a:gd name="T7" fmla="*/ 0 60000 65536"/>
              <a:gd name="T8" fmla="*/ 0 60000 65536"/>
              <a:gd name="T9" fmla="*/ 0 w 2611"/>
              <a:gd name="T10" fmla="*/ 0 h 488"/>
              <a:gd name="T11" fmla="*/ 2611 w 2611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1" h="488">
                <a:moveTo>
                  <a:pt x="2611" y="488"/>
                </a:moveTo>
                <a:cubicBezTo>
                  <a:pt x="2415" y="411"/>
                  <a:pt x="1867" y="50"/>
                  <a:pt x="1432" y="25"/>
                </a:cubicBezTo>
                <a:cubicBezTo>
                  <a:pt x="997" y="0"/>
                  <a:pt x="298" y="272"/>
                  <a:pt x="0" y="337"/>
                </a:cubicBezTo>
              </a:path>
            </a:pathLst>
          </a:custGeom>
          <a:noFill/>
          <a:ln w="63500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endParaRPr lang="it-IT" sz="4800" dirty="0" smtClean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7800" y="1262063"/>
            <a:ext cx="8788400" cy="4038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b="1" dirty="0" smtClean="0">
                <a:solidFill>
                  <a:srgbClr val="FF6600"/>
                </a:solidFill>
              </a:rPr>
              <a:t>Standard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dirty="0" smtClean="0"/>
              <a:t>in </a:t>
            </a:r>
            <a:r>
              <a:rPr lang="it-IT" dirty="0" err="1" smtClean="0"/>
              <a:t>line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b="1" dirty="0" smtClean="0">
                <a:solidFill>
                  <a:srgbClr val="FF6600"/>
                </a:solidFill>
              </a:rPr>
              <a:t>IPCC</a:t>
            </a:r>
            <a:r>
              <a:rPr lang="it-IT" b="1" dirty="0" smtClean="0"/>
              <a:t> </a:t>
            </a:r>
            <a:r>
              <a:rPr lang="it-IT" dirty="0" err="1" smtClean="0"/>
              <a:t>principles</a:t>
            </a:r>
            <a:r>
              <a:rPr lang="it-IT" dirty="0" smtClean="0"/>
              <a:t>, cover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6600"/>
                </a:solidFill>
              </a:rPr>
              <a:t>CO2e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6600"/>
                </a:solidFill>
              </a:rPr>
              <a:t>energy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b="1" dirty="0" err="1" smtClean="0">
                <a:solidFill>
                  <a:srgbClr val="FF6600"/>
                </a:solidFill>
              </a:rPr>
              <a:t>consumption</a:t>
            </a:r>
            <a:r>
              <a:rPr lang="it-IT" dirty="0" smtClean="0"/>
              <a:t> (</a:t>
            </a:r>
            <a:r>
              <a:rPr lang="it-IT" dirty="0" err="1" smtClean="0"/>
              <a:t>direct</a:t>
            </a:r>
            <a:r>
              <a:rPr lang="it-IT" dirty="0" smtClean="0"/>
              <a:t> and </a:t>
            </a:r>
            <a:r>
              <a:rPr lang="it-IT" dirty="0" err="1" smtClean="0"/>
              <a:t>indirect</a:t>
            </a:r>
            <a:r>
              <a:rPr lang="it-IT" dirty="0" smtClean="0"/>
              <a:t> </a:t>
            </a:r>
            <a:r>
              <a:rPr lang="it-IT" dirty="0" err="1" smtClean="0"/>
              <a:t>emissions</a:t>
            </a:r>
            <a:r>
              <a:rPr lang="it-IT" dirty="0" smtClean="0"/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dirty="0" err="1" smtClean="0"/>
              <a:t>based</a:t>
            </a:r>
            <a:r>
              <a:rPr lang="it-IT" dirty="0" smtClean="0"/>
              <a:t> on the </a:t>
            </a:r>
            <a:r>
              <a:rPr lang="it-IT" b="1" dirty="0" err="1" smtClean="0">
                <a:solidFill>
                  <a:srgbClr val="FF6600"/>
                </a:solidFill>
              </a:rPr>
              <a:t>carbon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b="1" dirty="0" err="1" smtClean="0">
                <a:solidFill>
                  <a:srgbClr val="FF6600"/>
                </a:solidFill>
              </a:rPr>
              <a:t>content</a:t>
            </a:r>
            <a:r>
              <a:rPr lang="it-IT" dirty="0" smtClean="0">
                <a:solidFill>
                  <a:srgbClr val="FF6600"/>
                </a:solidFill>
              </a:rPr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fuel</a:t>
            </a:r>
            <a:r>
              <a:rPr lang="it-IT" dirty="0" smtClean="0"/>
              <a:t>, </a:t>
            </a:r>
            <a:r>
              <a:rPr lang="it-IT" dirty="0" err="1" smtClean="0"/>
              <a:t>like</a:t>
            </a:r>
            <a:r>
              <a:rPr lang="it-IT" dirty="0" smtClean="0"/>
              <a:t> in GHG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inventories</a:t>
            </a:r>
            <a:r>
              <a:rPr lang="it-IT" dirty="0" smtClean="0"/>
              <a:t> (UNFCCC and Kyoto </a:t>
            </a:r>
            <a:r>
              <a:rPr lang="it-IT" dirty="0" err="1" smtClean="0"/>
              <a:t>protocol</a:t>
            </a:r>
            <a:r>
              <a:rPr lang="it-IT" dirty="0" smtClean="0"/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dirty="0" err="1" smtClean="0"/>
              <a:t>emissions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6600"/>
                </a:solidFill>
              </a:rPr>
              <a:t>renewable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b="1" dirty="0" err="1" smtClean="0">
                <a:solidFill>
                  <a:srgbClr val="FF6600"/>
                </a:solidFill>
              </a:rPr>
              <a:t>energy</a:t>
            </a:r>
            <a:r>
              <a:rPr lang="it-IT" b="1" dirty="0" smtClean="0">
                <a:solidFill>
                  <a:srgbClr val="FF6600"/>
                </a:solidFill>
              </a:rPr>
              <a:t> = 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endParaRPr lang="it-IT" sz="1400" b="1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b="1" dirty="0" smtClean="0">
                <a:solidFill>
                  <a:srgbClr val="FF6600"/>
                </a:solidFill>
              </a:rPr>
              <a:t>LCA (Life </a:t>
            </a:r>
            <a:r>
              <a:rPr lang="it-IT" b="1" dirty="0" err="1" smtClean="0">
                <a:solidFill>
                  <a:srgbClr val="FF6600"/>
                </a:solidFill>
              </a:rPr>
              <a:t>Cycle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b="1" dirty="0" err="1" smtClean="0">
                <a:solidFill>
                  <a:srgbClr val="FF6600"/>
                </a:solidFill>
              </a:rPr>
              <a:t>Analysis</a:t>
            </a:r>
            <a:r>
              <a:rPr lang="it-IT" b="1" dirty="0" smtClean="0">
                <a:solidFill>
                  <a:srgbClr val="FF6600"/>
                </a:solidFill>
              </a:rPr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take into consideration the </a:t>
            </a:r>
            <a:r>
              <a:rPr lang="en-US" b="1" dirty="0" smtClean="0">
                <a:solidFill>
                  <a:srgbClr val="FF6600"/>
                </a:solidFill>
              </a:rPr>
              <a:t>overall life cycle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of the energy carrier from supply chain</a:t>
            </a:r>
            <a:r>
              <a:rPr lang="it-IT" dirty="0" smtClean="0"/>
              <a:t> (</a:t>
            </a:r>
            <a:r>
              <a:rPr lang="it-IT" dirty="0" err="1" smtClean="0"/>
              <a:t>exploitation</a:t>
            </a:r>
            <a:r>
              <a:rPr lang="it-IT" dirty="0" smtClean="0"/>
              <a:t>, </a:t>
            </a:r>
            <a:r>
              <a:rPr lang="it-IT" dirty="0" err="1" smtClean="0"/>
              <a:t>transport</a:t>
            </a:r>
            <a:r>
              <a:rPr lang="it-IT" dirty="0" smtClean="0"/>
              <a:t>, </a:t>
            </a:r>
            <a:r>
              <a:rPr lang="it-IT" dirty="0" err="1" smtClean="0"/>
              <a:t>processing…</a:t>
            </a:r>
            <a:r>
              <a:rPr lang="it-IT" dirty="0" smtClean="0"/>
              <a:t>)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combustion</a:t>
            </a:r>
            <a:endParaRPr lang="it-IT" dirty="0" smtClean="0"/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dirty="0" err="1" smtClean="0"/>
              <a:t>emissions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6600"/>
                </a:solidFill>
              </a:rPr>
              <a:t>renewable</a:t>
            </a:r>
            <a:r>
              <a:rPr lang="it-IT" b="1" dirty="0" smtClean="0">
                <a:solidFill>
                  <a:srgbClr val="FF6600"/>
                </a:solidFill>
              </a:rPr>
              <a:t> </a:t>
            </a:r>
            <a:r>
              <a:rPr lang="it-IT" b="1" dirty="0" err="1" smtClean="0">
                <a:solidFill>
                  <a:srgbClr val="FF6600"/>
                </a:solidFill>
              </a:rPr>
              <a:t>energy</a:t>
            </a:r>
            <a:r>
              <a:rPr lang="it-IT" b="1" dirty="0" smtClean="0">
                <a:solidFill>
                  <a:srgbClr val="FF6600"/>
                </a:solidFill>
              </a:rPr>
              <a:t> &gt; 0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236296" y="3639793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3.1, p.59-60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fuels</a:t>
            </a:r>
            <a:r>
              <a:rPr lang="it-IT" dirty="0" smtClean="0"/>
              <a:t>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5760640" cy="55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876256" y="5445224"/>
            <a:ext cx="2160240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3.1, p.62-63 and Annex I p. 82-83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5796136" y="4725144"/>
            <a:ext cx="936104" cy="1656184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5400000">
            <a:off x="5040052" y="-351420"/>
            <a:ext cx="576064" cy="367240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umetto 2 12"/>
          <p:cNvSpPr/>
          <p:nvPr/>
        </p:nvSpPr>
        <p:spPr>
          <a:xfrm>
            <a:off x="6732240" y="1988840"/>
            <a:ext cx="1952600" cy="1080120"/>
          </a:xfrm>
          <a:prstGeom prst="wedgeRoundRectCallout">
            <a:avLst>
              <a:gd name="adj1" fmla="val -55984"/>
              <a:gd name="adj2" fmla="val 60137"/>
              <a:gd name="adj3" fmla="val 16667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rial Narrow" pitchFamily="34" charset="0"/>
              </a:rPr>
              <a:t>LCA E.F. are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higher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  <a:latin typeface="Arial Narrow" pitchFamily="34" charset="0"/>
              </a:rPr>
              <a:t>(life cycle)</a:t>
            </a:r>
          </a:p>
        </p:txBody>
      </p:sp>
      <p:sp>
        <p:nvSpPr>
          <p:cNvPr id="14" name="Fumetto 2 13"/>
          <p:cNvSpPr/>
          <p:nvPr/>
        </p:nvSpPr>
        <p:spPr>
          <a:xfrm>
            <a:off x="6948264" y="3789040"/>
            <a:ext cx="1952600" cy="1080120"/>
          </a:xfrm>
          <a:prstGeom prst="wedgeRoundRectCallout">
            <a:avLst>
              <a:gd name="adj1" fmla="val -62738"/>
              <a:gd name="adj2" fmla="val 69091"/>
              <a:gd name="adj3" fmla="val 16667"/>
            </a:avLst>
          </a:prstGeom>
          <a:solidFill>
            <a:schemeClr val="bg1">
              <a:alpha val="5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rial Narrow" pitchFamily="34" charset="0"/>
              </a:rPr>
              <a:t>LCA E.F. for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renewables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Emission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consumed</a:t>
            </a:r>
            <a:r>
              <a:rPr lang="it-IT" dirty="0" smtClean="0"/>
              <a:t> </a:t>
            </a:r>
            <a:r>
              <a:rPr lang="it-IT" dirty="0" err="1" smtClean="0"/>
              <a:t>electricity</a:t>
            </a:r>
            <a:endParaRPr lang="it-IT" sz="2400" dirty="0" smtClean="0"/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800" y="1412776"/>
            <a:ext cx="4318000" cy="37513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it-IT" sz="2800" b="1" dirty="0" smtClean="0">
                <a:solidFill>
                  <a:srgbClr val="FF6600"/>
                </a:solidFill>
              </a:rPr>
              <a:t>CO2 </a:t>
            </a:r>
            <a:r>
              <a:rPr lang="it-IT" sz="2800" dirty="0" err="1" smtClean="0"/>
              <a:t>from</a:t>
            </a:r>
            <a:r>
              <a:rPr lang="it-IT" sz="2800" dirty="0" smtClean="0"/>
              <a:t> EU or </a:t>
            </a:r>
            <a:r>
              <a:rPr lang="it-IT" sz="2800" dirty="0" err="1" smtClean="0"/>
              <a:t>national</a:t>
            </a: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FF6600"/>
                </a:solidFill>
              </a:rPr>
              <a:t>generation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b="1" dirty="0" err="1" smtClean="0">
                <a:solidFill>
                  <a:srgbClr val="FF6600"/>
                </a:solidFill>
              </a:rPr>
              <a:t>electricity</a:t>
            </a:r>
            <a:endParaRPr lang="it-IT" sz="2800" dirty="0" smtClean="0"/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FF6600"/>
                </a:solidFill>
              </a:rPr>
              <a:t>Energy mix </a:t>
            </a:r>
            <a:r>
              <a:rPr lang="en-US" sz="2800" dirty="0" smtClean="0"/>
              <a:t>used (yearly)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Calculation of </a:t>
            </a:r>
            <a:r>
              <a:rPr lang="en-US" sz="2800" b="1" dirty="0" smtClean="0">
                <a:solidFill>
                  <a:srgbClr val="FF6600"/>
                </a:solidFill>
              </a:rPr>
              <a:t>local EF</a:t>
            </a:r>
          </a:p>
          <a:p>
            <a:pPr>
              <a:lnSpc>
                <a:spcPct val="110000"/>
              </a:lnSpc>
            </a:pPr>
            <a:endParaRPr lang="it-IT" sz="2800" dirty="0" smtClean="0"/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 l="1060" t="954" r="3137" b="1267"/>
          <a:stretch>
            <a:fillRect/>
          </a:stretch>
        </p:blipFill>
        <p:spPr bwMode="auto">
          <a:xfrm>
            <a:off x="4716016" y="764704"/>
            <a:ext cx="3960440" cy="565134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1566" t="17979" r="5382" b="3767"/>
          <a:stretch>
            <a:fillRect/>
          </a:stretch>
        </p:blipFill>
        <p:spPr bwMode="auto">
          <a:xfrm>
            <a:off x="29073" y="3611182"/>
            <a:ext cx="4758951" cy="2410106"/>
          </a:xfrm>
          <a:prstGeom prst="roundRect">
            <a:avLst>
              <a:gd name="adj" fmla="val 90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 rot="16200000">
            <a:off x="7886984" y="3282368"/>
            <a:ext cx="172819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3.4.1, p. 63; 3.44 p. 66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www.pixelscrapper.com/sites/default/files/assets/user-1/node-1379/image/marisa-lerin-grid7-discover-asset-tan-grid-notebook-paper-commercial-us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-481" b="36954"/>
          <a:stretch>
            <a:fillRect/>
          </a:stretch>
        </p:blipFill>
        <p:spPr bwMode="auto">
          <a:xfrm>
            <a:off x="251520" y="1124744"/>
            <a:ext cx="8712967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Calculation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EF: </a:t>
            </a:r>
            <a:r>
              <a:rPr lang="it-IT" dirty="0" err="1" smtClean="0"/>
              <a:t>examples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99592" y="1268760"/>
            <a:ext cx="69127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Emissions</a:t>
            </a:r>
            <a:r>
              <a:rPr lang="it-IT" sz="2800" b="1" dirty="0" smtClean="0">
                <a:solidFill>
                  <a:srgbClr val="FF6600"/>
                </a:solidFill>
                <a:latin typeface="Bradley Hand ITC" pitchFamily="66" charset="0"/>
              </a:rPr>
              <a:t> </a:t>
            </a:r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from</a:t>
            </a:r>
            <a:r>
              <a:rPr lang="it-IT" sz="2800" b="1" dirty="0" smtClean="0">
                <a:solidFill>
                  <a:srgbClr val="FF6600"/>
                </a:solidFill>
                <a:latin typeface="Bradley Hand ITC" pitchFamily="66" charset="0"/>
              </a:rPr>
              <a:t> </a:t>
            </a:r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municipal</a:t>
            </a:r>
            <a:r>
              <a:rPr lang="it-IT" sz="2800" b="1" dirty="0" smtClean="0">
                <a:solidFill>
                  <a:srgbClr val="FF6600"/>
                </a:solidFill>
                <a:latin typeface="Bradley Hand ITC" pitchFamily="66" charset="0"/>
              </a:rPr>
              <a:t> </a:t>
            </a:r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buildings</a:t>
            </a:r>
            <a:r>
              <a:rPr lang="it-IT" sz="2800" b="1" dirty="0" smtClean="0">
                <a:solidFill>
                  <a:srgbClr val="FF6600"/>
                </a:solidFill>
                <a:latin typeface="Bradley Hand ITC" pitchFamily="66" charset="0"/>
              </a:rPr>
              <a:t> (Italy)</a:t>
            </a:r>
          </a:p>
          <a:p>
            <a:endParaRPr lang="it-IT" sz="1200" b="1" dirty="0" smtClean="0">
              <a:latin typeface="Bradley Hand ITC" pitchFamily="66" charset="0"/>
            </a:endParaRPr>
          </a:p>
          <a:p>
            <a:r>
              <a:rPr lang="it-IT" sz="2400" b="1" dirty="0" err="1" smtClean="0">
                <a:solidFill>
                  <a:srgbClr val="FF6600"/>
                </a:solidFill>
                <a:latin typeface="Bradley Hand ITC" pitchFamily="66" charset="0"/>
              </a:rPr>
              <a:t>Activity</a:t>
            </a:r>
            <a:r>
              <a:rPr lang="it-IT" sz="2400" b="1" dirty="0" smtClean="0">
                <a:solidFill>
                  <a:srgbClr val="FF6600"/>
                </a:solidFill>
                <a:latin typeface="Bradley Hand ITC" pitchFamily="66" charset="0"/>
              </a:rPr>
              <a:t> data (</a:t>
            </a:r>
            <a:r>
              <a:rPr lang="it-IT" sz="2400" b="1" dirty="0" err="1" smtClean="0">
                <a:solidFill>
                  <a:srgbClr val="FF6600"/>
                </a:solidFill>
                <a:latin typeface="Bradley Hand ITC" pitchFamily="66" charset="0"/>
              </a:rPr>
              <a:t>energy</a:t>
            </a:r>
            <a:r>
              <a:rPr lang="it-IT" sz="2400" b="1" dirty="0" smtClean="0">
                <a:solidFill>
                  <a:srgbClr val="FF6600"/>
                </a:solidFill>
                <a:latin typeface="Bradley Hand ITC" pitchFamily="66" charset="0"/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  <a:latin typeface="Bradley Hand ITC" pitchFamily="66" charset="0"/>
              </a:rPr>
              <a:t>consumptions</a:t>
            </a:r>
            <a:r>
              <a:rPr lang="it-IT" sz="2400" b="1" dirty="0" smtClean="0">
                <a:solidFill>
                  <a:srgbClr val="FF6600"/>
                </a:solidFill>
                <a:latin typeface="Bradley Hand ITC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A</a:t>
            </a:r>
            <a:r>
              <a:rPr lang="it-IT" b="1" baseline="-25000" dirty="0" smtClean="0">
                <a:latin typeface="Bradley Hand ITC" pitchFamily="66" charset="0"/>
              </a:rPr>
              <a:t>electr</a:t>
            </a:r>
            <a:r>
              <a:rPr lang="it-IT" b="1" dirty="0" smtClean="0">
                <a:latin typeface="Bradley Hand ITC" pitchFamily="66" charset="0"/>
              </a:rPr>
              <a:t>=200 MWh </a:t>
            </a:r>
            <a:r>
              <a:rPr lang="it-IT" b="1" dirty="0" err="1" smtClean="0">
                <a:latin typeface="Bradley Hand ITC" pitchFamily="66" charset="0"/>
              </a:rPr>
              <a:t>electricity</a:t>
            </a:r>
            <a:endParaRPr lang="it-IT" b="1" dirty="0" smtClean="0"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A</a:t>
            </a:r>
            <a:r>
              <a:rPr lang="it-IT" b="1" baseline="-25000" dirty="0" err="1" smtClean="0">
                <a:latin typeface="Bradley Hand ITC" pitchFamily="66" charset="0"/>
              </a:rPr>
              <a:t>natgas</a:t>
            </a:r>
            <a:r>
              <a:rPr lang="it-IT" b="1" dirty="0" err="1" smtClean="0">
                <a:latin typeface="Bradley Hand ITC" pitchFamily="66" charset="0"/>
              </a:rPr>
              <a:t>=</a:t>
            </a:r>
            <a:r>
              <a:rPr lang="it-IT" b="1" dirty="0" smtClean="0">
                <a:latin typeface="Bradley Hand ITC" pitchFamily="66" charset="0"/>
              </a:rPr>
              <a:t> 30,000 m3 </a:t>
            </a:r>
            <a:r>
              <a:rPr lang="it-IT" b="1" dirty="0" err="1" smtClean="0">
                <a:latin typeface="Bradley Hand ITC" pitchFamily="66" charset="0"/>
              </a:rPr>
              <a:t>natural</a:t>
            </a:r>
            <a:r>
              <a:rPr lang="it-IT" b="1" dirty="0" smtClean="0">
                <a:latin typeface="Bradley Hand ITC" pitchFamily="66" charset="0"/>
              </a:rPr>
              <a:t> gas;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A</a:t>
            </a:r>
            <a:r>
              <a:rPr lang="it-IT" b="1" baseline="-25000" dirty="0" err="1" smtClean="0">
                <a:latin typeface="Bradley Hand ITC" pitchFamily="66" charset="0"/>
              </a:rPr>
              <a:t>gasoil</a:t>
            </a:r>
            <a:r>
              <a:rPr lang="it-IT" b="1" dirty="0" err="1" smtClean="0">
                <a:latin typeface="Bradley Hand ITC" pitchFamily="66" charset="0"/>
              </a:rPr>
              <a:t>=</a:t>
            </a:r>
            <a:r>
              <a:rPr lang="it-IT" b="1" dirty="0" smtClean="0">
                <a:latin typeface="Bradley Hand ITC" pitchFamily="66" charset="0"/>
              </a:rPr>
              <a:t> 20 </a:t>
            </a:r>
            <a:r>
              <a:rPr lang="it-IT" b="1" dirty="0" err="1" smtClean="0">
                <a:latin typeface="Bradley Hand ITC" pitchFamily="66" charset="0"/>
              </a:rPr>
              <a:t>tons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of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gasoil</a:t>
            </a:r>
            <a:endParaRPr lang="it-IT" b="1" dirty="0" smtClean="0">
              <a:latin typeface="Bradley Hand ITC" pitchFamily="66" charset="0"/>
            </a:endParaRPr>
          </a:p>
          <a:p>
            <a:endParaRPr lang="it-IT" b="1" dirty="0" smtClean="0">
              <a:latin typeface="Bradley Hand ITC" pitchFamily="66" charset="0"/>
            </a:endParaRPr>
          </a:p>
          <a:p>
            <a:r>
              <a:rPr lang="it-IT" sz="2400" b="1" dirty="0" err="1" smtClean="0">
                <a:solidFill>
                  <a:srgbClr val="FF6600"/>
                </a:solidFill>
                <a:latin typeface="Bradley Hand ITC" pitchFamily="66" charset="0"/>
              </a:rPr>
              <a:t>Find</a:t>
            </a:r>
            <a:r>
              <a:rPr lang="it-IT" sz="2400" b="1" dirty="0" smtClean="0">
                <a:solidFill>
                  <a:srgbClr val="FF6600"/>
                </a:solidFill>
                <a:latin typeface="Bradley Hand ITC" pitchFamily="66" charset="0"/>
              </a:rPr>
              <a:t> EF: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EF</a:t>
            </a:r>
            <a:r>
              <a:rPr lang="it-IT" b="1" baseline="-25000" dirty="0" err="1" smtClean="0">
                <a:latin typeface="Bradley Hand ITC" pitchFamily="66" charset="0"/>
              </a:rPr>
              <a:t>electricity</a:t>
            </a:r>
            <a:r>
              <a:rPr lang="it-IT" b="1" dirty="0" err="1" smtClean="0">
                <a:latin typeface="Bradley Hand ITC" pitchFamily="66" charset="0"/>
              </a:rPr>
              <a:t>=</a:t>
            </a:r>
            <a:r>
              <a:rPr lang="it-IT" b="1" dirty="0" smtClean="0">
                <a:latin typeface="Bradley Hand ITC" pitchFamily="66" charset="0"/>
              </a:rPr>
              <a:t> 0.483 tCO2/MWh</a:t>
            </a:r>
            <a:endParaRPr lang="it-IT" b="1" baseline="-25000" dirty="0" smtClean="0"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EF</a:t>
            </a:r>
            <a:r>
              <a:rPr lang="it-IT" b="1" baseline="-25000" dirty="0" err="1" smtClean="0">
                <a:latin typeface="Bradley Hand ITC" pitchFamily="66" charset="0"/>
              </a:rPr>
              <a:t>natgas</a:t>
            </a:r>
            <a:r>
              <a:rPr lang="it-IT" b="1" dirty="0" err="1" smtClean="0">
                <a:latin typeface="Bradley Hand ITC" pitchFamily="66" charset="0"/>
              </a:rPr>
              <a:t>=</a:t>
            </a:r>
            <a:r>
              <a:rPr lang="it-IT" b="1" dirty="0" smtClean="0">
                <a:latin typeface="Bradley Hand ITC" pitchFamily="66" charset="0"/>
              </a:rPr>
              <a:t> 0.202 tCO2/MWh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EF</a:t>
            </a:r>
            <a:r>
              <a:rPr lang="it-IT" b="1" baseline="-25000" dirty="0" err="1" smtClean="0">
                <a:latin typeface="Bradley Hand ITC" pitchFamily="66" charset="0"/>
              </a:rPr>
              <a:t>gasoil</a:t>
            </a:r>
            <a:r>
              <a:rPr lang="it-IT" b="1" dirty="0" err="1" smtClean="0">
                <a:latin typeface="Bradley Hand ITC" pitchFamily="66" charset="0"/>
              </a:rPr>
              <a:t>=</a:t>
            </a:r>
            <a:r>
              <a:rPr lang="it-IT" b="1" dirty="0" smtClean="0">
                <a:latin typeface="Bradley Hand ITC" pitchFamily="66" charset="0"/>
              </a:rPr>
              <a:t> 0.267 tCO2/MWh</a:t>
            </a:r>
          </a:p>
          <a:p>
            <a:pPr>
              <a:buFont typeface="Arial" pitchFamily="34" charset="0"/>
              <a:buChar char="•"/>
            </a:pPr>
            <a:endParaRPr lang="it-IT" b="1" dirty="0" smtClean="0">
              <a:latin typeface="Bradley Hand ITC" pitchFamily="66" charset="0"/>
            </a:endParaRPr>
          </a:p>
          <a:p>
            <a:r>
              <a:rPr lang="it-IT" sz="2400" b="1" dirty="0" err="1" smtClean="0">
                <a:solidFill>
                  <a:srgbClr val="FF6600"/>
                </a:solidFill>
                <a:latin typeface="Bradley Hand ITC" pitchFamily="66" charset="0"/>
              </a:rPr>
              <a:t>Quantify</a:t>
            </a:r>
            <a:r>
              <a:rPr lang="it-IT" sz="2400" b="1" dirty="0" smtClean="0">
                <a:solidFill>
                  <a:srgbClr val="FF6600"/>
                </a:solidFill>
                <a:latin typeface="Bradley Hand ITC" pitchFamily="66" charset="0"/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  <a:latin typeface="Bradley Hand ITC" pitchFamily="66" charset="0"/>
              </a:rPr>
              <a:t>emissions</a:t>
            </a:r>
            <a:r>
              <a:rPr lang="it-IT" sz="2400" b="1" dirty="0" smtClean="0">
                <a:solidFill>
                  <a:srgbClr val="FF6600"/>
                </a:solidFill>
                <a:latin typeface="Bradley Hand ITC" pitchFamily="66" charset="0"/>
              </a:rPr>
              <a:t> (E=A*EF)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E</a:t>
            </a:r>
            <a:r>
              <a:rPr lang="it-IT" b="1" baseline="-25000" dirty="0" smtClean="0">
                <a:latin typeface="Bradley Hand ITC" pitchFamily="66" charset="0"/>
              </a:rPr>
              <a:t>electr</a:t>
            </a:r>
            <a:r>
              <a:rPr lang="it-IT" b="1" dirty="0" smtClean="0">
                <a:latin typeface="Bradley Hand ITC" pitchFamily="66" charset="0"/>
              </a:rPr>
              <a:t>=A</a:t>
            </a:r>
            <a:r>
              <a:rPr lang="it-IT" b="1" baseline="-25000" dirty="0" smtClean="0">
                <a:latin typeface="Bradley Hand ITC" pitchFamily="66" charset="0"/>
              </a:rPr>
              <a:t>electr</a:t>
            </a:r>
            <a:r>
              <a:rPr lang="it-IT" b="1" dirty="0" smtClean="0">
                <a:latin typeface="Bradley Hand ITC" pitchFamily="66" charset="0"/>
              </a:rPr>
              <a:t>*EF</a:t>
            </a:r>
            <a:r>
              <a:rPr lang="it-IT" b="1" baseline="-25000" dirty="0" smtClean="0">
                <a:latin typeface="Bradley Hand ITC" pitchFamily="66" charset="0"/>
              </a:rPr>
              <a:t>electr </a:t>
            </a:r>
            <a:r>
              <a:rPr lang="it-IT" b="1" dirty="0" smtClean="0">
                <a:latin typeface="Bradley Hand ITC" pitchFamily="66" charset="0"/>
              </a:rPr>
              <a:t>= 200 * 0.483 =96.6 tCO2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E</a:t>
            </a:r>
            <a:r>
              <a:rPr lang="it-IT" b="1" baseline="-25000" dirty="0" smtClean="0">
                <a:latin typeface="Bradley Hand ITC" pitchFamily="66" charset="0"/>
              </a:rPr>
              <a:t>electr</a:t>
            </a:r>
            <a:r>
              <a:rPr lang="it-IT" b="1" dirty="0" smtClean="0">
                <a:latin typeface="Bradley Hand ITC" pitchFamily="66" charset="0"/>
              </a:rPr>
              <a:t>=A</a:t>
            </a:r>
            <a:r>
              <a:rPr lang="it-IT" b="1" baseline="-25000" dirty="0" smtClean="0">
                <a:latin typeface="Bradley Hand ITC" pitchFamily="66" charset="0"/>
              </a:rPr>
              <a:t>natgas</a:t>
            </a:r>
            <a:r>
              <a:rPr lang="it-IT" b="1" dirty="0" smtClean="0">
                <a:latin typeface="Bradley Hand ITC" pitchFamily="66" charset="0"/>
              </a:rPr>
              <a:t>*EF</a:t>
            </a:r>
            <a:r>
              <a:rPr lang="it-IT" b="1" baseline="-25000" dirty="0" smtClean="0">
                <a:latin typeface="Bradley Hand ITC" pitchFamily="66" charset="0"/>
              </a:rPr>
              <a:t>natgas </a:t>
            </a:r>
            <a:r>
              <a:rPr lang="it-IT" b="1" dirty="0" smtClean="0">
                <a:latin typeface="Bradley Hand ITC" pitchFamily="66" charset="0"/>
              </a:rPr>
              <a:t>= 291 * 0.202 =58.8 tCO2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E</a:t>
            </a:r>
            <a:r>
              <a:rPr lang="it-IT" b="1" baseline="-25000" dirty="0" smtClean="0">
                <a:latin typeface="Bradley Hand ITC" pitchFamily="66" charset="0"/>
              </a:rPr>
              <a:t>electr</a:t>
            </a:r>
            <a:r>
              <a:rPr lang="it-IT" b="1" dirty="0" smtClean="0">
                <a:latin typeface="Bradley Hand ITC" pitchFamily="66" charset="0"/>
              </a:rPr>
              <a:t>=A</a:t>
            </a:r>
            <a:r>
              <a:rPr lang="it-IT" b="1" baseline="-25000" dirty="0" smtClean="0">
                <a:latin typeface="Bradley Hand ITC" pitchFamily="66" charset="0"/>
              </a:rPr>
              <a:t>gasoil</a:t>
            </a:r>
            <a:r>
              <a:rPr lang="it-IT" b="1" dirty="0" smtClean="0">
                <a:latin typeface="Bradley Hand ITC" pitchFamily="66" charset="0"/>
              </a:rPr>
              <a:t>*EF</a:t>
            </a:r>
            <a:r>
              <a:rPr lang="it-IT" b="1" baseline="-25000" dirty="0" smtClean="0">
                <a:latin typeface="Bradley Hand ITC" pitchFamily="66" charset="0"/>
              </a:rPr>
              <a:t>gasoil </a:t>
            </a:r>
            <a:r>
              <a:rPr lang="it-IT" b="1" dirty="0" smtClean="0">
                <a:latin typeface="Bradley Hand ITC" pitchFamily="66" charset="0"/>
              </a:rPr>
              <a:t>= 230 * 0.267 =61.4 tCO2</a:t>
            </a:r>
          </a:p>
          <a:p>
            <a:endParaRPr lang="it-IT" b="1" dirty="0" smtClean="0">
              <a:latin typeface="Bradley Hand ITC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0700000">
            <a:off x="5841098" y="3746296"/>
            <a:ext cx="320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6600"/>
                </a:solidFill>
                <a:latin typeface="Bradley Hand ITC" pitchFamily="66" charset="0"/>
              </a:rPr>
              <a:t>n.b.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calculations</a:t>
            </a:r>
            <a:r>
              <a:rPr lang="it-IT" b="1" dirty="0" smtClean="0">
                <a:latin typeface="Bradley Hand ITC" pitchFamily="66" charset="0"/>
              </a:rPr>
              <a:t> are </a:t>
            </a:r>
            <a:r>
              <a:rPr lang="it-IT" b="1" u="sng" dirty="0" smtClean="0">
                <a:latin typeface="Bradley Hand ITC" pitchFamily="66" charset="0"/>
              </a:rPr>
              <a:t>easy</a:t>
            </a:r>
            <a:r>
              <a:rPr lang="it-IT" b="1" dirty="0" smtClean="0">
                <a:latin typeface="Bradley Hand ITC" pitchFamily="66" charset="0"/>
              </a:rPr>
              <a:t>, </a:t>
            </a:r>
            <a:r>
              <a:rPr lang="it-IT" b="1" dirty="0" err="1" smtClean="0">
                <a:latin typeface="Bradley Hand ITC" pitchFamily="66" charset="0"/>
              </a:rPr>
              <a:t>but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we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should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pay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u="sng" dirty="0" err="1" smtClean="0">
                <a:latin typeface="Bradley Hand ITC" pitchFamily="66" charset="0"/>
              </a:rPr>
              <a:t>attention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to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different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u="sng" dirty="0" err="1" smtClean="0">
                <a:latin typeface="Bradley Hand ITC" pitchFamily="66" charset="0"/>
              </a:rPr>
              <a:t>units</a:t>
            </a:r>
            <a:r>
              <a:rPr lang="it-IT" b="1" u="sng" dirty="0" smtClean="0">
                <a:latin typeface="Bradley Hand ITC" pitchFamily="66" charset="0"/>
              </a:rPr>
              <a:t> </a:t>
            </a:r>
            <a:r>
              <a:rPr lang="it-IT" b="1" u="sng" dirty="0" err="1" smtClean="0">
                <a:latin typeface="Bradley Hand ITC" pitchFamily="66" charset="0"/>
              </a:rPr>
              <a:t>of</a:t>
            </a:r>
            <a:r>
              <a:rPr lang="it-IT" b="1" u="sng" dirty="0" smtClean="0">
                <a:latin typeface="Bradley Hand ITC" pitchFamily="66" charset="0"/>
              </a:rPr>
              <a:t> </a:t>
            </a:r>
            <a:r>
              <a:rPr lang="it-IT" b="1" u="sng" dirty="0" err="1" smtClean="0">
                <a:latin typeface="Bradley Hand ITC" pitchFamily="66" charset="0"/>
              </a:rPr>
              <a:t>measure</a:t>
            </a:r>
            <a:r>
              <a:rPr lang="it-IT" b="1" u="sng" dirty="0" smtClean="0">
                <a:latin typeface="Bradley Hand ITC" pitchFamily="66" charset="0"/>
              </a:rPr>
              <a:t> </a:t>
            </a:r>
            <a:r>
              <a:rPr lang="it-IT" b="1" dirty="0" smtClean="0">
                <a:latin typeface="Bradley Hand ITC" pitchFamily="66" charset="0"/>
              </a:rPr>
              <a:t>and </a:t>
            </a:r>
            <a:r>
              <a:rPr lang="it-IT" b="1" dirty="0" err="1" smtClean="0">
                <a:latin typeface="Bradley Hand ITC" pitchFamily="66" charset="0"/>
              </a:rPr>
              <a:t>different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u="sng" dirty="0" smtClean="0">
                <a:latin typeface="Bradley Hand ITC" pitchFamily="66" charset="0"/>
              </a:rPr>
              <a:t>EF</a:t>
            </a:r>
            <a:r>
              <a:rPr lang="it-IT" b="1" dirty="0" smtClean="0">
                <a:latin typeface="Bradley Hand ITC" pitchFamily="66" charset="0"/>
              </a:rPr>
              <a:t> (</a:t>
            </a:r>
            <a:r>
              <a:rPr lang="it-IT" b="1" dirty="0" err="1" smtClean="0">
                <a:latin typeface="Bradley Hand ITC" pitchFamily="66" charset="0"/>
              </a:rPr>
              <a:t>see</a:t>
            </a:r>
            <a:r>
              <a:rPr lang="it-IT" b="1" dirty="0" smtClean="0">
                <a:latin typeface="Bradley Hand ITC" pitchFamily="66" charset="0"/>
              </a:rPr>
              <a:t> SEAP </a:t>
            </a:r>
            <a:r>
              <a:rPr lang="it-IT" b="1" dirty="0" err="1" smtClean="0">
                <a:latin typeface="Bradley Hand ITC" pitchFamily="66" charset="0"/>
              </a:rPr>
              <a:t>Guidelines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Annex</a:t>
            </a:r>
            <a:r>
              <a:rPr lang="it-IT" b="1" dirty="0" smtClean="0">
                <a:latin typeface="Bradley Hand ITC" pitchFamily="66" charset="0"/>
              </a:rPr>
              <a:t> I p. 82)</a:t>
            </a:r>
            <a:endParaRPr lang="it-IT" b="1" dirty="0">
              <a:latin typeface="Bradley Hand ITC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04048" y="2341329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 smtClean="0">
                <a:solidFill>
                  <a:srgbClr val="FF6600"/>
                </a:solidFill>
                <a:latin typeface="Bradley Hand ITC" pitchFamily="66" charset="0"/>
              </a:rPr>
              <a:t>Convert</a:t>
            </a:r>
            <a:r>
              <a:rPr lang="it-IT" sz="2400" b="1" dirty="0" smtClean="0">
                <a:solidFill>
                  <a:srgbClr val="FF6600"/>
                </a:solidFill>
                <a:latin typeface="Bradley Hand ITC" pitchFamily="66" charset="0"/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  <a:latin typeface="Bradley Hand ITC" pitchFamily="66" charset="0"/>
              </a:rPr>
              <a:t>fuels</a:t>
            </a:r>
            <a:r>
              <a:rPr lang="it-IT" sz="2400" b="1" dirty="0" smtClean="0">
                <a:solidFill>
                  <a:srgbClr val="FF6600"/>
                </a:solidFill>
                <a:latin typeface="Bradley Hand ITC" pitchFamily="66" charset="0"/>
              </a:rPr>
              <a:t> in MWh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30,000 m3 </a:t>
            </a:r>
            <a:r>
              <a:rPr lang="it-IT" b="1" dirty="0" err="1" smtClean="0">
                <a:latin typeface="Bradley Hand ITC" pitchFamily="66" charset="0"/>
              </a:rPr>
              <a:t>natural</a:t>
            </a:r>
            <a:r>
              <a:rPr lang="it-IT" b="1" dirty="0" smtClean="0">
                <a:latin typeface="Bradley Hand ITC" pitchFamily="66" charset="0"/>
              </a:rPr>
              <a:t> gas -&gt; 291 MWh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Bradley Hand ITC" pitchFamily="66" charset="0"/>
              </a:rPr>
              <a:t> 20 </a:t>
            </a:r>
            <a:r>
              <a:rPr lang="it-IT" b="1" dirty="0" err="1" smtClean="0">
                <a:latin typeface="Bradley Hand ITC" pitchFamily="66" charset="0"/>
              </a:rPr>
              <a:t>tons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of</a:t>
            </a:r>
            <a:r>
              <a:rPr lang="it-IT" b="1" dirty="0" smtClean="0">
                <a:latin typeface="Bradley Hand ITC" pitchFamily="66" charset="0"/>
              </a:rPr>
              <a:t> </a:t>
            </a:r>
            <a:r>
              <a:rPr lang="it-IT" b="1" dirty="0" err="1" smtClean="0">
                <a:latin typeface="Bradley Hand ITC" pitchFamily="66" charset="0"/>
              </a:rPr>
              <a:t>gasoil-</a:t>
            </a:r>
            <a:r>
              <a:rPr lang="it-IT" b="1" dirty="0" smtClean="0">
                <a:latin typeface="Bradley Hand ITC" pitchFamily="66" charset="0"/>
              </a:rPr>
              <a:t>&gt; 230 MWh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/>
          <p:cNvGrpSpPr/>
          <p:nvPr/>
        </p:nvGrpSpPr>
        <p:grpSpPr>
          <a:xfrm>
            <a:off x="4788024" y="620688"/>
            <a:ext cx="2883966" cy="2263236"/>
            <a:chOff x="4788024" y="985404"/>
            <a:chExt cx="2883966" cy="2263236"/>
          </a:xfrm>
        </p:grpSpPr>
        <p:pic>
          <p:nvPicPr>
            <p:cNvPr id="30" name="Picture 14" descr="polar be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1196752"/>
              <a:ext cx="1213656" cy="17996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1" name="Picture 7" descr="hurricane4_gallery__550x389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/>
            </a:blip>
            <a:srcRect l="5144"/>
            <a:stretch>
              <a:fillRect/>
            </a:stretch>
          </p:blipFill>
          <p:spPr bwMode="auto">
            <a:xfrm>
              <a:off x="5940152" y="985404"/>
              <a:ext cx="1731838" cy="1291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2" name="Picture 6" descr="DEFORESTATION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5868119" y="2132856"/>
              <a:ext cx="1728217" cy="11157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4338" name="Rectangle 17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Context</a:t>
            </a:r>
            <a:r>
              <a:rPr lang="it-IT" dirty="0" smtClean="0"/>
              <a:t> (DPSIR </a:t>
            </a:r>
            <a:r>
              <a:rPr lang="it-IT" dirty="0" err="1" smtClean="0"/>
              <a:t>model</a:t>
            </a:r>
            <a:r>
              <a:rPr lang="it-IT" dirty="0" smtClean="0"/>
              <a:t>)</a:t>
            </a:r>
          </a:p>
        </p:txBody>
      </p:sp>
      <p:sp>
        <p:nvSpPr>
          <p:cNvPr id="172048" name="Cloud"/>
          <p:cNvSpPr>
            <a:spLocks noChangeAspect="1" noEditPoints="1" noChangeArrowheads="1"/>
          </p:cNvSpPr>
          <p:nvPr/>
        </p:nvSpPr>
        <p:spPr bwMode="auto">
          <a:xfrm>
            <a:off x="467544" y="1019517"/>
            <a:ext cx="3303786" cy="176141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33" name="Gruppo 32"/>
          <p:cNvGrpSpPr/>
          <p:nvPr/>
        </p:nvGrpSpPr>
        <p:grpSpPr>
          <a:xfrm>
            <a:off x="179512" y="4209752"/>
            <a:ext cx="3382664" cy="1912814"/>
            <a:chOff x="179512" y="4209752"/>
            <a:chExt cx="3382664" cy="1912814"/>
          </a:xfrm>
        </p:grpSpPr>
        <p:pic>
          <p:nvPicPr>
            <p:cNvPr id="14340" name="Picture 7" descr="allevament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5085184"/>
              <a:ext cx="1378504" cy="10373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342" name="Picture 15" descr="Emilia_Bologna1_tango7174"/>
            <p:cNvPicPr>
              <a:picLocks noChangeAspect="1" noChangeArrowheads="1"/>
            </p:cNvPicPr>
            <p:nvPr/>
          </p:nvPicPr>
          <p:blipFill>
            <a:blip r:embed="rId7" cstate="print"/>
            <a:srcRect l="57916" b="49789"/>
            <a:stretch>
              <a:fillRect/>
            </a:stretch>
          </p:blipFill>
          <p:spPr bwMode="auto">
            <a:xfrm>
              <a:off x="2051720" y="4209752"/>
              <a:ext cx="1510456" cy="9474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4273" name="Picture 1" descr="C:\Users\Msansoni\Pictures\immagini prezi\drax041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11560" y="4363493"/>
              <a:ext cx="1514584" cy="10097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341" name="Picture 11" descr="RitaHoustonEvacuation"/>
            <p:cNvPicPr>
              <a:picLocks noChangeAspect="1" noChangeArrowheads="1"/>
            </p:cNvPicPr>
            <p:nvPr/>
          </p:nvPicPr>
          <p:blipFill>
            <a:blip r:embed="rId9" cstate="print"/>
            <a:srcRect l="28619" t="39697"/>
            <a:stretch>
              <a:fillRect/>
            </a:stretch>
          </p:blipFill>
          <p:spPr bwMode="auto">
            <a:xfrm>
              <a:off x="1295374" y="5085184"/>
              <a:ext cx="1476426" cy="8320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5" name="Freeform 18"/>
          <p:cNvSpPr>
            <a:spLocks/>
          </p:cNvSpPr>
          <p:nvPr/>
        </p:nvSpPr>
        <p:spPr bwMode="auto">
          <a:xfrm rot="5400000" flipV="1">
            <a:off x="3851921" y="260649"/>
            <a:ext cx="504056" cy="2088233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97 w 6773"/>
              <a:gd name="connsiteY0" fmla="*/ 0 h 9677"/>
              <a:gd name="connsiteX1" fmla="*/ 1113 w 6773"/>
              <a:gd name="connsiteY1" fmla="*/ 7949 h 9677"/>
              <a:gd name="connsiteX2" fmla="*/ 6773 w 6773"/>
              <a:gd name="connsiteY2" fmla="*/ 9677 h 9677"/>
              <a:gd name="connsiteX0" fmla="*/ 11472 w 21329"/>
              <a:gd name="connsiteY0" fmla="*/ 0 h 10000"/>
              <a:gd name="connsiteX1" fmla="*/ 1643 w 21329"/>
              <a:gd name="connsiteY1" fmla="*/ 6000 h 10000"/>
              <a:gd name="connsiteX2" fmla="*/ 21329 w 21329"/>
              <a:gd name="connsiteY2" fmla="*/ 10000 h 10000"/>
              <a:gd name="connsiteX0" fmla="*/ 9829 w 10839"/>
              <a:gd name="connsiteY0" fmla="*/ 0 h 10667"/>
              <a:gd name="connsiteX1" fmla="*/ 0 w 10839"/>
              <a:gd name="connsiteY1" fmla="*/ 6000 h 10667"/>
              <a:gd name="connsiteX2" fmla="*/ 9829 w 10839"/>
              <a:gd name="connsiteY2" fmla="*/ 10667 h 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39" h="10667">
                <a:moveTo>
                  <a:pt x="9829" y="0"/>
                </a:moveTo>
                <a:cubicBezTo>
                  <a:pt x="10839" y="1419"/>
                  <a:pt x="0" y="4222"/>
                  <a:pt x="0" y="6000"/>
                </a:cubicBezTo>
                <a:cubicBezTo>
                  <a:pt x="0" y="7778"/>
                  <a:pt x="8437" y="10364"/>
                  <a:pt x="9829" y="10667"/>
                </a:cubicBezTo>
              </a:path>
            </a:pathLst>
          </a:custGeom>
          <a:noFill/>
          <a:ln w="101600">
            <a:solidFill>
              <a:srgbClr val="FF6600"/>
            </a:solidFill>
            <a:round/>
            <a:headEnd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7" name="Freeform 18"/>
          <p:cNvSpPr>
            <a:spLocks/>
          </p:cNvSpPr>
          <p:nvPr/>
        </p:nvSpPr>
        <p:spPr bwMode="auto">
          <a:xfrm rot="10800000" flipV="1">
            <a:off x="7556058" y="1340768"/>
            <a:ext cx="1432419" cy="3456398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97 w 6773"/>
              <a:gd name="connsiteY0" fmla="*/ 0 h 9677"/>
              <a:gd name="connsiteX1" fmla="*/ 1113 w 6773"/>
              <a:gd name="connsiteY1" fmla="*/ 7949 h 9677"/>
              <a:gd name="connsiteX2" fmla="*/ 6773 w 6773"/>
              <a:gd name="connsiteY2" fmla="*/ 9677 h 9677"/>
              <a:gd name="connsiteX0" fmla="*/ 11472 w 21329"/>
              <a:gd name="connsiteY0" fmla="*/ 0 h 10000"/>
              <a:gd name="connsiteX1" fmla="*/ 1643 w 21329"/>
              <a:gd name="connsiteY1" fmla="*/ 6000 h 10000"/>
              <a:gd name="connsiteX2" fmla="*/ 21329 w 21329"/>
              <a:gd name="connsiteY2" fmla="*/ 10000 h 10000"/>
              <a:gd name="connsiteX0" fmla="*/ 9829 w 10839"/>
              <a:gd name="connsiteY0" fmla="*/ 0 h 10667"/>
              <a:gd name="connsiteX1" fmla="*/ 0 w 10839"/>
              <a:gd name="connsiteY1" fmla="*/ 6000 h 10667"/>
              <a:gd name="connsiteX2" fmla="*/ 9829 w 10839"/>
              <a:gd name="connsiteY2" fmla="*/ 10667 h 10667"/>
              <a:gd name="connsiteX0" fmla="*/ 15223 w 16233"/>
              <a:gd name="connsiteY0" fmla="*/ 0 h 10667"/>
              <a:gd name="connsiteX1" fmla="*/ 771 w 16233"/>
              <a:gd name="connsiteY1" fmla="*/ 6000 h 10667"/>
              <a:gd name="connsiteX2" fmla="*/ 10600 w 16233"/>
              <a:gd name="connsiteY2" fmla="*/ 10667 h 10667"/>
              <a:gd name="connsiteX0" fmla="*/ 33288 w 34298"/>
              <a:gd name="connsiteY0" fmla="*/ 0 h 10667"/>
              <a:gd name="connsiteX1" fmla="*/ 771 w 34298"/>
              <a:gd name="connsiteY1" fmla="*/ 6128 h 10667"/>
              <a:gd name="connsiteX2" fmla="*/ 28665 w 34298"/>
              <a:gd name="connsiteY2" fmla="*/ 10667 h 10667"/>
              <a:gd name="connsiteX0" fmla="*/ 37033 w 38043"/>
              <a:gd name="connsiteY0" fmla="*/ 0 h 10894"/>
              <a:gd name="connsiteX1" fmla="*/ 4516 w 38043"/>
              <a:gd name="connsiteY1" fmla="*/ 6128 h 10894"/>
              <a:gd name="connsiteX2" fmla="*/ 9935 w 38043"/>
              <a:gd name="connsiteY2" fmla="*/ 10894 h 10894"/>
              <a:gd name="connsiteX0" fmla="*/ 34926 w 35936"/>
              <a:gd name="connsiteY0" fmla="*/ 0 h 10894"/>
              <a:gd name="connsiteX1" fmla="*/ 4215 w 35936"/>
              <a:gd name="connsiteY1" fmla="*/ 6128 h 10894"/>
              <a:gd name="connsiteX2" fmla="*/ 9634 w 35936"/>
              <a:gd name="connsiteY2" fmla="*/ 10894 h 1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6" h="10894">
                <a:moveTo>
                  <a:pt x="34926" y="0"/>
                </a:moveTo>
                <a:cubicBezTo>
                  <a:pt x="35936" y="1419"/>
                  <a:pt x="8430" y="4312"/>
                  <a:pt x="4215" y="6128"/>
                </a:cubicBezTo>
                <a:cubicBezTo>
                  <a:pt x="0" y="7944"/>
                  <a:pt x="8242" y="10591"/>
                  <a:pt x="9634" y="10894"/>
                </a:cubicBezTo>
              </a:path>
            </a:pathLst>
          </a:custGeom>
          <a:noFill/>
          <a:ln w="101600">
            <a:solidFill>
              <a:srgbClr val="FF6600"/>
            </a:solidFill>
            <a:round/>
            <a:headEnd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 rot="14026857" flipV="1">
            <a:off x="3563078" y="4526890"/>
            <a:ext cx="1945740" cy="2412803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97 w 6773"/>
              <a:gd name="connsiteY0" fmla="*/ 0 h 9677"/>
              <a:gd name="connsiteX1" fmla="*/ 1113 w 6773"/>
              <a:gd name="connsiteY1" fmla="*/ 7949 h 9677"/>
              <a:gd name="connsiteX2" fmla="*/ 6773 w 6773"/>
              <a:gd name="connsiteY2" fmla="*/ 9677 h 9677"/>
              <a:gd name="connsiteX0" fmla="*/ 11472 w 21329"/>
              <a:gd name="connsiteY0" fmla="*/ 0 h 10000"/>
              <a:gd name="connsiteX1" fmla="*/ 1643 w 21329"/>
              <a:gd name="connsiteY1" fmla="*/ 6000 h 10000"/>
              <a:gd name="connsiteX2" fmla="*/ 21329 w 21329"/>
              <a:gd name="connsiteY2" fmla="*/ 10000 h 10000"/>
              <a:gd name="connsiteX0" fmla="*/ 9829 w 10839"/>
              <a:gd name="connsiteY0" fmla="*/ 0 h 10667"/>
              <a:gd name="connsiteX1" fmla="*/ 0 w 10839"/>
              <a:gd name="connsiteY1" fmla="*/ 6000 h 10667"/>
              <a:gd name="connsiteX2" fmla="*/ 9829 w 10839"/>
              <a:gd name="connsiteY2" fmla="*/ 10667 h 10667"/>
              <a:gd name="connsiteX0" fmla="*/ 0 w 19056"/>
              <a:gd name="connsiteY0" fmla="*/ 0 h 11171"/>
              <a:gd name="connsiteX1" fmla="*/ 9227 w 19056"/>
              <a:gd name="connsiteY1" fmla="*/ 6504 h 11171"/>
              <a:gd name="connsiteX2" fmla="*/ 19056 w 19056"/>
              <a:gd name="connsiteY2" fmla="*/ 11171 h 11171"/>
              <a:gd name="connsiteX0" fmla="*/ 0 w 19056"/>
              <a:gd name="connsiteY0" fmla="*/ 0 h 11171"/>
              <a:gd name="connsiteX1" fmla="*/ 3834 w 19056"/>
              <a:gd name="connsiteY1" fmla="*/ 6777 h 11171"/>
              <a:gd name="connsiteX2" fmla="*/ 19056 w 19056"/>
              <a:gd name="connsiteY2" fmla="*/ 11171 h 11171"/>
              <a:gd name="connsiteX0" fmla="*/ 90 w 18249"/>
              <a:gd name="connsiteY0" fmla="*/ 0 h 10313"/>
              <a:gd name="connsiteX1" fmla="*/ 3027 w 18249"/>
              <a:gd name="connsiteY1" fmla="*/ 5919 h 10313"/>
              <a:gd name="connsiteX2" fmla="*/ 18249 w 18249"/>
              <a:gd name="connsiteY2" fmla="*/ 10313 h 10313"/>
              <a:gd name="connsiteX0" fmla="*/ 1962 w 20121"/>
              <a:gd name="connsiteY0" fmla="*/ 0 h 10313"/>
              <a:gd name="connsiteX1" fmla="*/ 490 w 20121"/>
              <a:gd name="connsiteY1" fmla="*/ 2311 h 10313"/>
              <a:gd name="connsiteX2" fmla="*/ 4899 w 20121"/>
              <a:gd name="connsiteY2" fmla="*/ 5919 h 10313"/>
              <a:gd name="connsiteX3" fmla="*/ 20121 w 20121"/>
              <a:gd name="connsiteY3" fmla="*/ 10313 h 10313"/>
              <a:gd name="connsiteX0" fmla="*/ 1311 w 20251"/>
              <a:gd name="connsiteY0" fmla="*/ 0 h 9158"/>
              <a:gd name="connsiteX1" fmla="*/ 620 w 20251"/>
              <a:gd name="connsiteY1" fmla="*/ 1156 h 9158"/>
              <a:gd name="connsiteX2" fmla="*/ 5029 w 20251"/>
              <a:gd name="connsiteY2" fmla="*/ 4764 h 9158"/>
              <a:gd name="connsiteX3" fmla="*/ 20251 w 20251"/>
              <a:gd name="connsiteY3" fmla="*/ 9158 h 9158"/>
              <a:gd name="connsiteX0" fmla="*/ 0 w 9694"/>
              <a:gd name="connsiteY0" fmla="*/ 0 h 8738"/>
              <a:gd name="connsiteX1" fmla="*/ 2177 w 9694"/>
              <a:gd name="connsiteY1" fmla="*/ 3940 h 8738"/>
              <a:gd name="connsiteX2" fmla="*/ 9694 w 9694"/>
              <a:gd name="connsiteY2" fmla="*/ 8738 h 8738"/>
              <a:gd name="connsiteX0" fmla="*/ 0 w 10603"/>
              <a:gd name="connsiteY0" fmla="*/ 0 h 11273"/>
              <a:gd name="connsiteX1" fmla="*/ 2849 w 10603"/>
              <a:gd name="connsiteY1" fmla="*/ 5782 h 11273"/>
              <a:gd name="connsiteX2" fmla="*/ 10603 w 10603"/>
              <a:gd name="connsiteY2" fmla="*/ 11273 h 11273"/>
              <a:gd name="connsiteX0" fmla="*/ 0 w 10603"/>
              <a:gd name="connsiteY0" fmla="*/ 0 h 11273"/>
              <a:gd name="connsiteX1" fmla="*/ 3559 w 10603"/>
              <a:gd name="connsiteY1" fmla="*/ 5418 h 11273"/>
              <a:gd name="connsiteX2" fmla="*/ 10603 w 10603"/>
              <a:gd name="connsiteY2" fmla="*/ 11273 h 11273"/>
              <a:gd name="connsiteX0" fmla="*/ 0 w 10259"/>
              <a:gd name="connsiteY0" fmla="*/ 0 h 10401"/>
              <a:gd name="connsiteX1" fmla="*/ 3215 w 10259"/>
              <a:gd name="connsiteY1" fmla="*/ 4546 h 10401"/>
              <a:gd name="connsiteX2" fmla="*/ 10259 w 10259"/>
              <a:gd name="connsiteY2" fmla="*/ 10401 h 1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59" h="10401">
                <a:moveTo>
                  <a:pt x="0" y="0"/>
                </a:moveTo>
                <a:cubicBezTo>
                  <a:pt x="316" y="992"/>
                  <a:pt x="1505" y="2813"/>
                  <a:pt x="3215" y="4546"/>
                </a:cubicBezTo>
                <a:cubicBezTo>
                  <a:pt x="4925" y="6280"/>
                  <a:pt x="9550" y="10022"/>
                  <a:pt x="10259" y="10401"/>
                </a:cubicBezTo>
              </a:path>
            </a:pathLst>
          </a:custGeom>
          <a:noFill/>
          <a:ln w="101600">
            <a:solidFill>
              <a:srgbClr val="92D050"/>
            </a:solidFill>
            <a:prstDash val="sysDash"/>
            <a:round/>
            <a:headEnd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9" name="Freeform 18"/>
          <p:cNvSpPr>
            <a:spLocks/>
          </p:cNvSpPr>
          <p:nvPr/>
        </p:nvSpPr>
        <p:spPr bwMode="auto">
          <a:xfrm rot="16825115" flipH="1" flipV="1">
            <a:off x="4350201" y="2873691"/>
            <a:ext cx="730938" cy="2771000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97 w 6773"/>
              <a:gd name="connsiteY0" fmla="*/ 0 h 9677"/>
              <a:gd name="connsiteX1" fmla="*/ 1113 w 6773"/>
              <a:gd name="connsiteY1" fmla="*/ 7949 h 9677"/>
              <a:gd name="connsiteX2" fmla="*/ 6773 w 6773"/>
              <a:gd name="connsiteY2" fmla="*/ 9677 h 9677"/>
              <a:gd name="connsiteX0" fmla="*/ 11472 w 21329"/>
              <a:gd name="connsiteY0" fmla="*/ 0 h 10000"/>
              <a:gd name="connsiteX1" fmla="*/ 1643 w 21329"/>
              <a:gd name="connsiteY1" fmla="*/ 6000 h 10000"/>
              <a:gd name="connsiteX2" fmla="*/ 21329 w 21329"/>
              <a:gd name="connsiteY2" fmla="*/ 10000 h 10000"/>
              <a:gd name="connsiteX0" fmla="*/ 9829 w 10839"/>
              <a:gd name="connsiteY0" fmla="*/ 0 h 10667"/>
              <a:gd name="connsiteX1" fmla="*/ 0 w 10839"/>
              <a:gd name="connsiteY1" fmla="*/ 6000 h 10667"/>
              <a:gd name="connsiteX2" fmla="*/ 9829 w 10839"/>
              <a:gd name="connsiteY2" fmla="*/ 10667 h 10667"/>
              <a:gd name="connsiteX0" fmla="*/ 16949 w 17959"/>
              <a:gd name="connsiteY0" fmla="*/ 0 h 11296"/>
              <a:gd name="connsiteX1" fmla="*/ 1017 w 17959"/>
              <a:gd name="connsiteY1" fmla="*/ 6629 h 11296"/>
              <a:gd name="connsiteX2" fmla="*/ 10846 w 17959"/>
              <a:gd name="connsiteY2" fmla="*/ 11296 h 11296"/>
              <a:gd name="connsiteX0" fmla="*/ 17730 w 18740"/>
              <a:gd name="connsiteY0" fmla="*/ 0 h 10680"/>
              <a:gd name="connsiteX1" fmla="*/ 1129 w 18740"/>
              <a:gd name="connsiteY1" fmla="*/ 6013 h 10680"/>
              <a:gd name="connsiteX2" fmla="*/ 10958 w 18740"/>
              <a:gd name="connsiteY2" fmla="*/ 10680 h 10680"/>
              <a:gd name="connsiteX0" fmla="*/ 15451 w 16461"/>
              <a:gd name="connsiteY0" fmla="*/ 0 h 10680"/>
              <a:gd name="connsiteX1" fmla="*/ 1129 w 16461"/>
              <a:gd name="connsiteY1" fmla="*/ 5855 h 10680"/>
              <a:gd name="connsiteX2" fmla="*/ 8679 w 16461"/>
              <a:gd name="connsiteY2" fmla="*/ 10680 h 10680"/>
              <a:gd name="connsiteX0" fmla="*/ 8898 w 9908"/>
              <a:gd name="connsiteY0" fmla="*/ 0 h 10680"/>
              <a:gd name="connsiteX1" fmla="*/ 1129 w 9908"/>
              <a:gd name="connsiteY1" fmla="*/ 5497 h 10680"/>
              <a:gd name="connsiteX2" fmla="*/ 2126 w 9908"/>
              <a:gd name="connsiteY2" fmla="*/ 10680 h 10680"/>
              <a:gd name="connsiteX0" fmla="*/ 11522 w 12541"/>
              <a:gd name="connsiteY0" fmla="*/ 0 h 10656"/>
              <a:gd name="connsiteX1" fmla="*/ 3680 w 12541"/>
              <a:gd name="connsiteY1" fmla="*/ 5147 h 10656"/>
              <a:gd name="connsiteX2" fmla="*/ 1405 w 12541"/>
              <a:gd name="connsiteY2" fmla="*/ 10656 h 10656"/>
              <a:gd name="connsiteX0" fmla="*/ 11788 w 12807"/>
              <a:gd name="connsiteY0" fmla="*/ 0 h 7923"/>
              <a:gd name="connsiteX1" fmla="*/ 3680 w 12807"/>
              <a:gd name="connsiteY1" fmla="*/ 2414 h 7923"/>
              <a:gd name="connsiteX2" fmla="*/ 1405 w 12807"/>
              <a:gd name="connsiteY2" fmla="*/ 7923 h 7923"/>
              <a:gd name="connsiteX0" fmla="*/ 9204 w 10000"/>
              <a:gd name="connsiteY0" fmla="*/ 0 h 10000"/>
              <a:gd name="connsiteX1" fmla="*/ 3537 w 10000"/>
              <a:gd name="connsiteY1" fmla="*/ 4838 h 10000"/>
              <a:gd name="connsiteX2" fmla="*/ 1097 w 10000"/>
              <a:gd name="connsiteY2" fmla="*/ 10000 h 10000"/>
              <a:gd name="connsiteX0" fmla="*/ 9204 w 9204"/>
              <a:gd name="connsiteY0" fmla="*/ 697 h 10697"/>
              <a:gd name="connsiteX1" fmla="*/ 8002 w 9204"/>
              <a:gd name="connsiteY1" fmla="*/ 806 h 10697"/>
              <a:gd name="connsiteX2" fmla="*/ 3537 w 9204"/>
              <a:gd name="connsiteY2" fmla="*/ 5535 h 10697"/>
              <a:gd name="connsiteX3" fmla="*/ 1097 w 9204"/>
              <a:gd name="connsiteY3" fmla="*/ 10697 h 10697"/>
              <a:gd name="connsiteX0" fmla="*/ 8694 w 8694"/>
              <a:gd name="connsiteY0" fmla="*/ 0 h 9247"/>
              <a:gd name="connsiteX1" fmla="*/ 3843 w 8694"/>
              <a:gd name="connsiteY1" fmla="*/ 4421 h 9247"/>
              <a:gd name="connsiteX2" fmla="*/ 1192 w 8694"/>
              <a:gd name="connsiteY2" fmla="*/ 9247 h 9247"/>
              <a:gd name="connsiteX0" fmla="*/ 9249 w 9249"/>
              <a:gd name="connsiteY0" fmla="*/ 0 h 9944"/>
              <a:gd name="connsiteX1" fmla="*/ 4420 w 9249"/>
              <a:gd name="connsiteY1" fmla="*/ 4725 h 9944"/>
              <a:gd name="connsiteX2" fmla="*/ 1371 w 9249"/>
              <a:gd name="connsiteY2" fmla="*/ 9944 h 9944"/>
              <a:gd name="connsiteX0" fmla="*/ 10000 w 10000"/>
              <a:gd name="connsiteY0" fmla="*/ 0 h 10000"/>
              <a:gd name="connsiteX1" fmla="*/ 3155 w 10000"/>
              <a:gd name="connsiteY1" fmla="*/ 4864 h 10000"/>
              <a:gd name="connsiteX2" fmla="*/ 1482 w 10000"/>
              <a:gd name="connsiteY2" fmla="*/ 10000 h 10000"/>
              <a:gd name="connsiteX0" fmla="*/ 8401 w 8401"/>
              <a:gd name="connsiteY0" fmla="*/ 0 h 9381"/>
              <a:gd name="connsiteX1" fmla="*/ 1556 w 8401"/>
              <a:gd name="connsiteY1" fmla="*/ 4864 h 9381"/>
              <a:gd name="connsiteX2" fmla="*/ 1525 w 8401"/>
              <a:gd name="connsiteY2" fmla="*/ 9381 h 9381"/>
              <a:gd name="connsiteX0" fmla="*/ 8785 w 8785"/>
              <a:gd name="connsiteY0" fmla="*/ 0 h 9649"/>
              <a:gd name="connsiteX1" fmla="*/ 1801 w 8785"/>
              <a:gd name="connsiteY1" fmla="*/ 4834 h 9649"/>
              <a:gd name="connsiteX2" fmla="*/ 1764 w 8785"/>
              <a:gd name="connsiteY2" fmla="*/ 9649 h 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5" h="9649">
                <a:moveTo>
                  <a:pt x="8785" y="0"/>
                </a:moveTo>
                <a:cubicBezTo>
                  <a:pt x="7266" y="874"/>
                  <a:pt x="2971" y="3226"/>
                  <a:pt x="1801" y="4834"/>
                </a:cubicBezTo>
                <a:cubicBezTo>
                  <a:pt x="631" y="6442"/>
                  <a:pt x="0" y="9261"/>
                  <a:pt x="1764" y="9649"/>
                </a:cubicBezTo>
              </a:path>
            </a:pathLst>
          </a:custGeom>
          <a:noFill/>
          <a:ln w="101600">
            <a:solidFill>
              <a:srgbClr val="92D050"/>
            </a:solidFill>
            <a:prstDash val="sysDash"/>
            <a:round/>
            <a:headEnd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 rot="18931030" flipV="1">
            <a:off x="7022955" y="3042916"/>
            <a:ext cx="829754" cy="1708237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97 w 6773"/>
              <a:gd name="connsiteY0" fmla="*/ 0 h 9677"/>
              <a:gd name="connsiteX1" fmla="*/ 1113 w 6773"/>
              <a:gd name="connsiteY1" fmla="*/ 7949 h 9677"/>
              <a:gd name="connsiteX2" fmla="*/ 6773 w 6773"/>
              <a:gd name="connsiteY2" fmla="*/ 9677 h 9677"/>
              <a:gd name="connsiteX0" fmla="*/ 11472 w 21329"/>
              <a:gd name="connsiteY0" fmla="*/ 0 h 10000"/>
              <a:gd name="connsiteX1" fmla="*/ 1643 w 21329"/>
              <a:gd name="connsiteY1" fmla="*/ 6000 h 10000"/>
              <a:gd name="connsiteX2" fmla="*/ 21329 w 21329"/>
              <a:gd name="connsiteY2" fmla="*/ 10000 h 10000"/>
              <a:gd name="connsiteX0" fmla="*/ 9829 w 10839"/>
              <a:gd name="connsiteY0" fmla="*/ 0 h 10667"/>
              <a:gd name="connsiteX1" fmla="*/ 0 w 10839"/>
              <a:gd name="connsiteY1" fmla="*/ 6000 h 10667"/>
              <a:gd name="connsiteX2" fmla="*/ 9829 w 10839"/>
              <a:gd name="connsiteY2" fmla="*/ 10667 h 10667"/>
              <a:gd name="connsiteX0" fmla="*/ 0 w 19056"/>
              <a:gd name="connsiteY0" fmla="*/ 0 h 11171"/>
              <a:gd name="connsiteX1" fmla="*/ 9227 w 19056"/>
              <a:gd name="connsiteY1" fmla="*/ 6504 h 11171"/>
              <a:gd name="connsiteX2" fmla="*/ 19056 w 19056"/>
              <a:gd name="connsiteY2" fmla="*/ 11171 h 11171"/>
              <a:gd name="connsiteX0" fmla="*/ 0 w 19056"/>
              <a:gd name="connsiteY0" fmla="*/ 0 h 11171"/>
              <a:gd name="connsiteX1" fmla="*/ 3834 w 19056"/>
              <a:gd name="connsiteY1" fmla="*/ 6777 h 11171"/>
              <a:gd name="connsiteX2" fmla="*/ 19056 w 19056"/>
              <a:gd name="connsiteY2" fmla="*/ 11171 h 11171"/>
              <a:gd name="connsiteX0" fmla="*/ 90 w 18249"/>
              <a:gd name="connsiteY0" fmla="*/ 0 h 10313"/>
              <a:gd name="connsiteX1" fmla="*/ 3027 w 18249"/>
              <a:gd name="connsiteY1" fmla="*/ 5919 h 10313"/>
              <a:gd name="connsiteX2" fmla="*/ 18249 w 18249"/>
              <a:gd name="connsiteY2" fmla="*/ 10313 h 10313"/>
              <a:gd name="connsiteX0" fmla="*/ 1962 w 20121"/>
              <a:gd name="connsiteY0" fmla="*/ 0 h 10313"/>
              <a:gd name="connsiteX1" fmla="*/ 490 w 20121"/>
              <a:gd name="connsiteY1" fmla="*/ 2311 h 10313"/>
              <a:gd name="connsiteX2" fmla="*/ 4899 w 20121"/>
              <a:gd name="connsiteY2" fmla="*/ 5919 h 10313"/>
              <a:gd name="connsiteX3" fmla="*/ 20121 w 20121"/>
              <a:gd name="connsiteY3" fmla="*/ 10313 h 10313"/>
              <a:gd name="connsiteX0" fmla="*/ 1311 w 20251"/>
              <a:gd name="connsiteY0" fmla="*/ 0 h 9158"/>
              <a:gd name="connsiteX1" fmla="*/ 620 w 20251"/>
              <a:gd name="connsiteY1" fmla="*/ 1156 h 9158"/>
              <a:gd name="connsiteX2" fmla="*/ 5029 w 20251"/>
              <a:gd name="connsiteY2" fmla="*/ 4764 h 9158"/>
              <a:gd name="connsiteX3" fmla="*/ 20251 w 20251"/>
              <a:gd name="connsiteY3" fmla="*/ 9158 h 9158"/>
              <a:gd name="connsiteX0" fmla="*/ 1263 w 10616"/>
              <a:gd name="connsiteY0" fmla="*/ 0 h 10000"/>
              <a:gd name="connsiteX1" fmla="*/ 922 w 10616"/>
              <a:gd name="connsiteY1" fmla="*/ 1262 h 10000"/>
              <a:gd name="connsiteX2" fmla="*/ 6794 w 10616"/>
              <a:gd name="connsiteY2" fmla="*/ 3288 h 10000"/>
              <a:gd name="connsiteX3" fmla="*/ 10616 w 10616"/>
              <a:gd name="connsiteY3" fmla="*/ 10000 h 10000"/>
              <a:gd name="connsiteX0" fmla="*/ 6 w 9359"/>
              <a:gd name="connsiteY0" fmla="*/ 468 h 10468"/>
              <a:gd name="connsiteX1" fmla="*/ 2236 w 9359"/>
              <a:gd name="connsiteY1" fmla="*/ 548 h 10468"/>
              <a:gd name="connsiteX2" fmla="*/ 5537 w 9359"/>
              <a:gd name="connsiteY2" fmla="*/ 3756 h 10468"/>
              <a:gd name="connsiteX3" fmla="*/ 9359 w 9359"/>
              <a:gd name="connsiteY3" fmla="*/ 10468 h 10468"/>
              <a:gd name="connsiteX0" fmla="*/ 0 w 7611"/>
              <a:gd name="connsiteY0" fmla="*/ 0 h 9476"/>
              <a:gd name="connsiteX1" fmla="*/ 3527 w 7611"/>
              <a:gd name="connsiteY1" fmla="*/ 3064 h 9476"/>
              <a:gd name="connsiteX2" fmla="*/ 7611 w 7611"/>
              <a:gd name="connsiteY2" fmla="*/ 9476 h 9476"/>
              <a:gd name="connsiteX0" fmla="*/ 0 w 13108"/>
              <a:gd name="connsiteY0" fmla="*/ 0 h 11299"/>
              <a:gd name="connsiteX1" fmla="*/ 7742 w 13108"/>
              <a:gd name="connsiteY1" fmla="*/ 4532 h 11299"/>
              <a:gd name="connsiteX2" fmla="*/ 13108 w 13108"/>
              <a:gd name="connsiteY2" fmla="*/ 11299 h 11299"/>
              <a:gd name="connsiteX0" fmla="*/ 0 w 12780"/>
              <a:gd name="connsiteY0" fmla="*/ 0 h 10793"/>
              <a:gd name="connsiteX1" fmla="*/ 7414 w 12780"/>
              <a:gd name="connsiteY1" fmla="*/ 4026 h 10793"/>
              <a:gd name="connsiteX2" fmla="*/ 12780 w 12780"/>
              <a:gd name="connsiteY2" fmla="*/ 10793 h 1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0" h="10793">
                <a:moveTo>
                  <a:pt x="0" y="0"/>
                </a:moveTo>
                <a:cubicBezTo>
                  <a:pt x="1294" y="552"/>
                  <a:pt x="5284" y="2227"/>
                  <a:pt x="7414" y="4026"/>
                </a:cubicBezTo>
                <a:cubicBezTo>
                  <a:pt x="9544" y="5825"/>
                  <a:pt x="11816" y="10460"/>
                  <a:pt x="12780" y="10793"/>
                </a:cubicBezTo>
              </a:path>
            </a:pathLst>
          </a:custGeom>
          <a:noFill/>
          <a:ln w="101600">
            <a:solidFill>
              <a:srgbClr val="FFC000"/>
            </a:solidFill>
            <a:prstDash val="sysDash"/>
            <a:round/>
            <a:headEnd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4139952" y="2801393"/>
            <a:ext cx="2808312" cy="77162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it-IT" sz="4400" b="1" cap="smal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Adaptation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3491880" y="4869160"/>
            <a:ext cx="2556284" cy="77162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it-IT" sz="4400" b="1" cap="small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Mitigation</a:t>
            </a:r>
            <a:endParaRPr lang="it-IT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1403648" y="3933056"/>
            <a:ext cx="172194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cap="none" spc="0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it-IT" sz="16600" b="1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35" name="Text Box 30"/>
          <p:cNvSpPr txBox="1">
            <a:spLocks noChangeArrowheads="1"/>
          </p:cNvSpPr>
          <p:nvPr/>
        </p:nvSpPr>
        <p:spPr bwMode="auto">
          <a:xfrm>
            <a:off x="251742" y="4581128"/>
            <a:ext cx="2736082" cy="11409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it-IT" sz="4400" b="1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Drivers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it-IT" sz="2400" cap="sm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Sources</a:t>
            </a:r>
            <a:r>
              <a:rPr lang="it-IT" sz="2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it-IT" sz="2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467544" y="2222282"/>
            <a:ext cx="160492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cap="none" spc="0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it-IT" sz="16600" b="1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36" name="Text Box 31"/>
          <p:cNvSpPr txBox="1">
            <a:spLocks noChangeArrowheads="1"/>
          </p:cNvSpPr>
          <p:nvPr/>
        </p:nvSpPr>
        <p:spPr bwMode="auto">
          <a:xfrm>
            <a:off x="755576" y="2920078"/>
            <a:ext cx="3025006" cy="11409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it-IT" sz="4400" b="1" cap="small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Pressures</a:t>
            </a:r>
            <a:endParaRPr lang="it-IT" sz="4400" b="1" cap="small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  <a:p>
            <a:pPr algn="ctr">
              <a:defRPr/>
            </a:pPr>
            <a:r>
              <a:rPr lang="it-IT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(GHG)</a:t>
            </a:r>
            <a:endParaRPr lang="it-IT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1742937" y="404664"/>
            <a:ext cx="160492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cap="none" spc="0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it-IT" sz="16600" b="1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37" name="AutoShape 32"/>
          <p:cNvSpPr>
            <a:spLocks noChangeArrowheads="1"/>
          </p:cNvSpPr>
          <p:nvPr/>
        </p:nvSpPr>
        <p:spPr bwMode="auto">
          <a:xfrm>
            <a:off x="323528" y="1196752"/>
            <a:ext cx="3600400" cy="1262333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it-IT" sz="44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State</a:t>
            </a:r>
            <a:endParaRPr lang="it-IT" sz="4400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(ppm GHG in Atmosphere)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307994" y="404664"/>
            <a:ext cx="77617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cap="none" spc="0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it-IT" sz="16600" b="1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860032" y="1225887"/>
            <a:ext cx="2880320" cy="1262333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it-IT" sz="44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Impact</a:t>
            </a:r>
          </a:p>
          <a:p>
            <a:pPr algn="ctr">
              <a:defRPr/>
            </a:pPr>
            <a:r>
              <a:rPr lang="it-IT" sz="2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Climate</a:t>
            </a: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Change</a:t>
            </a:r>
            <a:r>
              <a:rPr lang="it-IT" sz="24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5940152" y="3590434"/>
            <a:ext cx="17219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600" b="1" cap="none" spc="0" dirty="0" smtClean="0">
                <a:ln w="12700">
                  <a:solidFill>
                    <a:srgbClr val="FF6600"/>
                  </a:solidFill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endParaRPr lang="it-IT" sz="16600" b="1" cap="none" spc="0" dirty="0">
              <a:ln w="12700">
                <a:solidFill>
                  <a:srgbClr val="FF6600"/>
                </a:solidFill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300192" y="4727026"/>
            <a:ext cx="2736304" cy="15102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it-IT" sz="4400" b="1" cap="small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Responses</a:t>
            </a:r>
            <a:endParaRPr lang="it-IT" sz="4400" b="1" cap="small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  <a:p>
            <a:pPr algn="ctr">
              <a:defRPr/>
            </a:pPr>
            <a:r>
              <a:rPr lang="it-IT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(SEAP and </a:t>
            </a:r>
            <a:r>
              <a:rPr lang="it-IT" sz="24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Climate</a:t>
            </a:r>
            <a:r>
              <a:rPr lang="it-IT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 Planning)</a:t>
            </a:r>
            <a:endParaRPr lang="it-IT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 flipV="1">
            <a:off x="323528" y="2420888"/>
            <a:ext cx="431427" cy="2016224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97 w 6773"/>
              <a:gd name="connsiteY0" fmla="*/ 0 h 9677"/>
              <a:gd name="connsiteX1" fmla="*/ 1113 w 6773"/>
              <a:gd name="connsiteY1" fmla="*/ 7949 h 9677"/>
              <a:gd name="connsiteX2" fmla="*/ 6773 w 6773"/>
              <a:gd name="connsiteY2" fmla="*/ 9677 h 9677"/>
              <a:gd name="connsiteX0" fmla="*/ 11472 w 21329"/>
              <a:gd name="connsiteY0" fmla="*/ 0 h 10000"/>
              <a:gd name="connsiteX1" fmla="*/ 1643 w 21329"/>
              <a:gd name="connsiteY1" fmla="*/ 6000 h 10000"/>
              <a:gd name="connsiteX2" fmla="*/ 21329 w 21329"/>
              <a:gd name="connsiteY2" fmla="*/ 10000 h 10000"/>
              <a:gd name="connsiteX0" fmla="*/ 9829 w 10839"/>
              <a:gd name="connsiteY0" fmla="*/ 0 h 10667"/>
              <a:gd name="connsiteX1" fmla="*/ 0 w 10839"/>
              <a:gd name="connsiteY1" fmla="*/ 6000 h 10667"/>
              <a:gd name="connsiteX2" fmla="*/ 9829 w 10839"/>
              <a:gd name="connsiteY2" fmla="*/ 10667 h 1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39" h="10667">
                <a:moveTo>
                  <a:pt x="9829" y="0"/>
                </a:moveTo>
                <a:cubicBezTo>
                  <a:pt x="10839" y="1419"/>
                  <a:pt x="0" y="4222"/>
                  <a:pt x="0" y="6000"/>
                </a:cubicBezTo>
                <a:cubicBezTo>
                  <a:pt x="0" y="7778"/>
                  <a:pt x="8437" y="10364"/>
                  <a:pt x="9829" y="10667"/>
                </a:cubicBezTo>
              </a:path>
            </a:pathLst>
          </a:custGeom>
          <a:noFill/>
          <a:ln w="101600">
            <a:solidFill>
              <a:srgbClr val="FF6600"/>
            </a:solidFill>
            <a:round/>
            <a:headEnd/>
            <a:tailEnd type="stealth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25" grpId="1" animBg="1"/>
      <p:bldP spid="27" grpId="0" animBg="1"/>
      <p:bldP spid="28" grpId="0" animBg="1"/>
      <p:bldP spid="29" grpId="3" animBg="1"/>
      <p:bldP spid="35" grpId="0" animBg="1"/>
      <p:bldP spid="36" grpId="0"/>
      <p:bldP spid="37" grpId="0"/>
      <p:bldP spid="5135" grpId="0"/>
      <p:bldP spid="5136" grpId="0"/>
      <p:bldP spid="5137" grpId="0"/>
      <p:bldP spid="24" grpId="0"/>
      <p:bldP spid="26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457200" y="1196752"/>
            <a:ext cx="4038600" cy="410525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6600"/>
                </a:solidFill>
              </a:rPr>
              <a:t>Top-down</a:t>
            </a:r>
          </a:p>
          <a:p>
            <a:pPr lvl="1"/>
            <a:r>
              <a:rPr lang="en-GB" sz="2000" dirty="0" smtClean="0"/>
              <a:t>estimation less accurate</a:t>
            </a:r>
          </a:p>
          <a:p>
            <a:pPr lvl="1"/>
            <a:r>
              <a:rPr lang="en-GB" sz="2000" dirty="0" smtClean="0"/>
              <a:t>local data not available or final use do not justify survey of detailed data</a:t>
            </a:r>
          </a:p>
          <a:p>
            <a:pPr lvl="1"/>
            <a:r>
              <a:rPr lang="en-GB" sz="2000" dirty="0" smtClean="0"/>
              <a:t>budget constraints: cost to collect data is too high</a:t>
            </a:r>
          </a:p>
          <a:p>
            <a:pPr lvl="1"/>
            <a:r>
              <a:rPr lang="en-GB" sz="2000" dirty="0" smtClean="0"/>
              <a:t>time constraints: time required for data collection not compatible with deadlines</a:t>
            </a:r>
          </a:p>
          <a:p>
            <a:r>
              <a:rPr lang="en-GB" sz="2400" b="1" dirty="0" smtClean="0">
                <a:solidFill>
                  <a:srgbClr val="FF6600"/>
                </a:solidFill>
              </a:rPr>
              <a:t>Bottom-up</a:t>
            </a:r>
          </a:p>
          <a:p>
            <a:pPr lvl="1"/>
            <a:r>
              <a:rPr lang="en-GB" sz="2000" dirty="0" smtClean="0"/>
              <a:t>estimation more accurate</a:t>
            </a:r>
          </a:p>
          <a:p>
            <a:pPr lvl="1"/>
            <a:r>
              <a:rPr lang="en-GB" sz="2000" dirty="0" smtClean="0"/>
              <a:t>high level of resources required (time, cost, people) to collect data</a:t>
            </a:r>
          </a:p>
        </p:txBody>
      </p:sp>
      <p:sp>
        <p:nvSpPr>
          <p:cNvPr id="41987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Top-down</a:t>
            </a:r>
            <a:r>
              <a:rPr lang="it-IT" dirty="0" smtClean="0"/>
              <a:t> TD vs. </a:t>
            </a:r>
            <a:r>
              <a:rPr lang="it-IT" dirty="0" err="1" smtClean="0"/>
              <a:t>Bottom-up</a:t>
            </a:r>
            <a:r>
              <a:rPr lang="it-IT" dirty="0" smtClean="0"/>
              <a:t> BU</a:t>
            </a:r>
          </a:p>
        </p:txBody>
      </p:sp>
      <p:sp>
        <p:nvSpPr>
          <p:cNvPr id="41988" name="AutoShape 24"/>
          <p:cNvSpPr>
            <a:spLocks noChangeArrowheads="1"/>
          </p:cNvSpPr>
          <p:nvPr/>
        </p:nvSpPr>
        <p:spPr bwMode="auto">
          <a:xfrm rot="-5400000">
            <a:off x="4384676" y="4770437"/>
            <a:ext cx="2735262" cy="487363"/>
          </a:xfrm>
          <a:prstGeom prst="rightArrow">
            <a:avLst>
              <a:gd name="adj1" fmla="val 50000"/>
              <a:gd name="adj2" fmla="val 140309"/>
            </a:avLst>
          </a:prstGeom>
          <a:gradFill rotWithShape="1">
            <a:gsLst>
              <a:gs pos="0">
                <a:srgbClr val="0080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5940152" y="4581525"/>
            <a:ext cx="3132137" cy="1356398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GB" sz="2800" dirty="0" smtClean="0">
                <a:solidFill>
                  <a:srgbClr val="008000"/>
                </a:solidFill>
              </a:rPr>
              <a:t>BOTTOM-UP (BU)</a:t>
            </a:r>
          </a:p>
          <a:p>
            <a:pPr algn="ctr"/>
            <a:r>
              <a:rPr lang="en-GB" sz="1800" b="0" dirty="0" smtClean="0">
                <a:solidFill>
                  <a:srgbClr val="008000"/>
                </a:solidFill>
              </a:rPr>
              <a:t>(from a single emission</a:t>
            </a:r>
            <a:r>
              <a:rPr lang="en-GB" dirty="0" smtClean="0">
                <a:solidFill>
                  <a:srgbClr val="008000"/>
                </a:solidFill>
              </a:rPr>
              <a:t> or subset to a local scale -&gt; scale up or summation</a:t>
            </a:r>
            <a:r>
              <a:rPr lang="en-GB" sz="1800" b="0" dirty="0" smtClean="0">
                <a:solidFill>
                  <a:srgbClr val="008000"/>
                </a:solidFill>
              </a:rPr>
              <a:t>)</a:t>
            </a:r>
            <a:endParaRPr lang="en-GB" sz="1800" b="0" dirty="0">
              <a:solidFill>
                <a:srgbClr val="008000"/>
              </a:solidFill>
            </a:endParaRPr>
          </a:p>
        </p:txBody>
      </p:sp>
      <p:sp>
        <p:nvSpPr>
          <p:cNvPr id="41990" name="AutoShape 24"/>
          <p:cNvSpPr>
            <a:spLocks noChangeArrowheads="1"/>
          </p:cNvSpPr>
          <p:nvPr/>
        </p:nvSpPr>
        <p:spPr bwMode="auto">
          <a:xfrm rot="5400000">
            <a:off x="4059238" y="2176463"/>
            <a:ext cx="2735262" cy="487362"/>
          </a:xfrm>
          <a:prstGeom prst="rightArrow">
            <a:avLst>
              <a:gd name="adj1" fmla="val 50000"/>
              <a:gd name="adj2" fmla="val 140310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652120" y="1136498"/>
            <a:ext cx="3169542" cy="1356398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</a:rPr>
              <a:t>TOP-DOWN (TD)</a:t>
            </a:r>
          </a:p>
          <a:p>
            <a:pPr algn="ctr"/>
            <a:r>
              <a:rPr lang="en-GB" sz="1800" b="0" dirty="0" smtClean="0">
                <a:solidFill>
                  <a:schemeClr val="accent2"/>
                </a:solidFill>
              </a:rPr>
              <a:t>(from a larger spatial scale to a </a:t>
            </a:r>
            <a:r>
              <a:rPr lang="en-GB" dirty="0" smtClean="0">
                <a:solidFill>
                  <a:schemeClr val="accent2"/>
                </a:solidFill>
              </a:rPr>
              <a:t>local scale with a scaling factor –&gt; scale down)</a:t>
            </a:r>
            <a:endParaRPr lang="en-GB" sz="1800" b="0" dirty="0">
              <a:solidFill>
                <a:schemeClr val="accent2"/>
              </a:solidFill>
            </a:endParaRPr>
          </a:p>
        </p:txBody>
      </p:sp>
      <p:sp>
        <p:nvSpPr>
          <p:cNvPr id="41992" name="Oval 17"/>
          <p:cNvSpPr>
            <a:spLocks noChangeArrowheads="1"/>
          </p:cNvSpPr>
          <p:nvPr/>
        </p:nvSpPr>
        <p:spPr bwMode="auto">
          <a:xfrm>
            <a:off x="5004048" y="2852936"/>
            <a:ext cx="4104456" cy="1368152"/>
          </a:xfrm>
          <a:prstGeom prst="ellipse">
            <a:avLst/>
          </a:prstGeom>
          <a:noFill/>
          <a:ln w="28575" algn="ctr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lIns="234000" tIns="46800" rIns="0" bIns="46800" anchor="ctr"/>
          <a:lstStyle/>
          <a:p>
            <a:pPr algn="ctr"/>
            <a:r>
              <a:rPr lang="en-GB" sz="2800" dirty="0" smtClean="0"/>
              <a:t>often</a:t>
            </a:r>
            <a:r>
              <a:rPr lang="en-GB" sz="2800" dirty="0" smtClean="0">
                <a:solidFill>
                  <a:srgbClr val="340D71"/>
                </a:solidFill>
              </a:rPr>
              <a:t> </a:t>
            </a:r>
            <a:r>
              <a:rPr lang="en-GB" sz="2800" b="1" dirty="0" smtClean="0">
                <a:solidFill>
                  <a:srgbClr val="FF6600"/>
                </a:solidFill>
              </a:rPr>
              <a:t>both used </a:t>
            </a:r>
            <a:r>
              <a:rPr lang="en-GB" sz="2800" dirty="0" smtClean="0"/>
              <a:t>in the same BEI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TD and BU </a:t>
            </a:r>
            <a:r>
              <a:rPr lang="it-IT" dirty="0" err="1" smtClean="0"/>
              <a:t>methodology</a:t>
            </a:r>
            <a:endParaRPr lang="en-GB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62063"/>
            <a:ext cx="8788400" cy="4038600"/>
          </a:xfrm>
          <a:noFill/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 smtClean="0"/>
              <a:t>To obtain activity data at local level (starting from known data at larger or smaller level) </a:t>
            </a:r>
            <a:r>
              <a:rPr lang="en-GB" sz="2800" b="1" dirty="0" smtClean="0">
                <a:solidFill>
                  <a:srgbClr val="FF6600"/>
                </a:solidFill>
              </a:rPr>
              <a:t>scaling factors </a:t>
            </a:r>
            <a:r>
              <a:rPr lang="en-GB" sz="2800" dirty="0" smtClean="0"/>
              <a:t>are needed (</a:t>
            </a:r>
            <a:r>
              <a:rPr lang="en-US" sz="2800" dirty="0" smtClean="0"/>
              <a:t>chosen for their high degree of correlation to variations in activity data</a:t>
            </a:r>
            <a:r>
              <a:rPr lang="en-GB" sz="2800" dirty="0" smtClean="0"/>
              <a:t>)</a:t>
            </a:r>
            <a:endParaRPr lang="en-GB" sz="2800" b="1" dirty="0" smtClean="0">
              <a:solidFill>
                <a:srgbClr val="FF6600"/>
              </a:solidFill>
            </a:endParaRPr>
          </a:p>
        </p:txBody>
      </p:sp>
      <p:grpSp>
        <p:nvGrpSpPr>
          <p:cNvPr id="2" name="Gruppo 16"/>
          <p:cNvGrpSpPr/>
          <p:nvPr/>
        </p:nvGrpSpPr>
        <p:grpSpPr>
          <a:xfrm>
            <a:off x="1223731" y="3068960"/>
            <a:ext cx="6696538" cy="1499974"/>
            <a:chOff x="229252" y="2996952"/>
            <a:chExt cx="6696538" cy="1499974"/>
          </a:xfrm>
        </p:grpSpPr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267744" y="2996952"/>
              <a:ext cx="2592288" cy="716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GB" sz="4000" b="1" dirty="0" err="1" smtClean="0">
                  <a:solidFill>
                    <a:srgbClr val="99CC00"/>
                  </a:solidFill>
                  <a:latin typeface="+mj-lt"/>
                  <a:ea typeface="+mn-ea"/>
                </a:rPr>
                <a:t>FACTOR</a:t>
              </a:r>
              <a:r>
                <a:rPr lang="en-GB" sz="4000" b="1" baseline="-25000" dirty="0" err="1" smtClean="0">
                  <a:solidFill>
                    <a:srgbClr val="99CC00"/>
                  </a:solidFill>
                  <a:latin typeface="+mj-lt"/>
                  <a:ea typeface="+mn-ea"/>
                </a:rPr>
                <a:t>y</a:t>
              </a:r>
              <a:endParaRPr lang="en-GB" sz="4000" b="1" baseline="-25000" dirty="0">
                <a:solidFill>
                  <a:srgbClr val="007AFF"/>
                </a:solidFill>
                <a:latin typeface="+mj-lt"/>
                <a:ea typeface="+mn-ea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339752" y="3789040"/>
              <a:ext cx="24730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b="1" dirty="0" err="1" smtClean="0">
                  <a:solidFill>
                    <a:srgbClr val="007AFF"/>
                  </a:solidFill>
                </a:rPr>
                <a:t>FACTOR</a:t>
              </a:r>
              <a:r>
                <a:rPr lang="en-GB" sz="4000" b="1" baseline="-25000" dirty="0" err="1" smtClean="0">
                  <a:solidFill>
                    <a:srgbClr val="007AFF"/>
                  </a:solidFill>
                </a:rPr>
                <a:t>x</a:t>
              </a:r>
              <a:endParaRPr lang="it-IT" sz="4000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29252" y="3429000"/>
              <a:ext cx="20980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b="1" dirty="0" err="1" smtClean="0">
                  <a:solidFill>
                    <a:srgbClr val="99CC00"/>
                  </a:solidFill>
                </a:rPr>
                <a:t>DATA</a:t>
              </a:r>
              <a:r>
                <a:rPr lang="en-GB" sz="4000" b="1" baseline="-25000" dirty="0" err="1" smtClean="0">
                  <a:solidFill>
                    <a:srgbClr val="99CC00"/>
                  </a:solidFill>
                </a:rPr>
                <a:t>y</a:t>
              </a:r>
              <a:r>
                <a:rPr lang="en-GB" sz="4000" b="1" baseline="-25000" dirty="0" smtClean="0">
                  <a:solidFill>
                    <a:srgbClr val="99CC00"/>
                  </a:solidFill>
                </a:rPr>
                <a:t> </a:t>
              </a:r>
              <a:r>
                <a:rPr lang="en-GB" sz="4000" b="1" dirty="0" smtClean="0"/>
                <a:t>=</a:t>
              </a:r>
              <a:endParaRPr lang="it-IT" sz="4000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4860032" y="3429000"/>
              <a:ext cx="20657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b="1" dirty="0" smtClean="0">
                  <a:latin typeface="Arial"/>
                </a:rPr>
                <a:t>*</a:t>
              </a:r>
              <a:r>
                <a:rPr lang="en-GB" sz="4000" b="1" dirty="0" smtClean="0">
                  <a:solidFill>
                    <a:srgbClr val="007AFF"/>
                  </a:solidFill>
                  <a:latin typeface="Arial"/>
                </a:rPr>
                <a:t> </a:t>
              </a:r>
              <a:r>
                <a:rPr lang="en-GB" sz="4000" b="1" dirty="0" err="1" smtClean="0">
                  <a:solidFill>
                    <a:srgbClr val="007AFF"/>
                  </a:solidFill>
                  <a:latin typeface="Arial"/>
                </a:rPr>
                <a:t>DATA</a:t>
              </a:r>
              <a:r>
                <a:rPr lang="en-GB" sz="4000" b="1" baseline="-25000" dirty="0" err="1" smtClean="0">
                  <a:solidFill>
                    <a:srgbClr val="007AFF"/>
                  </a:solidFill>
                  <a:latin typeface="Arial"/>
                </a:rPr>
                <a:t>x</a:t>
              </a:r>
              <a:endParaRPr lang="it-IT" dirty="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339752" y="3153162"/>
              <a:ext cx="24673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b="1" dirty="0" smtClean="0">
                  <a:latin typeface="Arial"/>
                </a:rPr>
                <a:t>________</a:t>
              </a:r>
              <a:endParaRPr lang="it-IT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251373" y="5085184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data at </a:t>
            </a:r>
            <a:r>
              <a:rPr lang="it-IT" dirty="0" err="1" smtClean="0">
                <a:latin typeface="Arial Narrow" pitchFamily="34" charset="0"/>
              </a:rPr>
              <a:t>local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level</a:t>
            </a:r>
            <a:endParaRPr lang="it-IT" dirty="0" smtClean="0">
              <a:latin typeface="Arial Narrow" pitchFamily="34" charset="0"/>
            </a:endParaRPr>
          </a:p>
          <a:p>
            <a:pPr algn="ctr"/>
            <a:r>
              <a:rPr lang="it-IT" dirty="0" err="1" smtClean="0">
                <a:latin typeface="Arial Narrow" pitchFamily="34" charset="0"/>
              </a:rPr>
              <a:t>we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must</a:t>
            </a:r>
            <a:r>
              <a:rPr lang="it-IT" dirty="0" smtClean="0">
                <a:latin typeface="Arial Narrow" pitchFamily="34" charset="0"/>
              </a:rPr>
              <a:t> estimate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588224" y="4941168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data at </a:t>
            </a:r>
            <a:r>
              <a:rPr lang="it-IT" dirty="0" err="1" smtClean="0">
                <a:latin typeface="Arial Narrow" pitchFamily="34" charset="0"/>
              </a:rPr>
              <a:t>larger</a:t>
            </a:r>
            <a:r>
              <a:rPr lang="it-IT" dirty="0" smtClean="0">
                <a:latin typeface="Arial Narrow" pitchFamily="34" charset="0"/>
              </a:rPr>
              <a:t>/</a:t>
            </a:r>
            <a:r>
              <a:rPr lang="it-IT" dirty="0" err="1" smtClean="0">
                <a:latin typeface="Arial Narrow" pitchFamily="34" charset="0"/>
              </a:rPr>
              <a:t>smaller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level</a:t>
            </a:r>
            <a:endParaRPr lang="it-IT" dirty="0" smtClean="0">
              <a:latin typeface="Arial Narrow" pitchFamily="34" charset="0"/>
            </a:endParaRPr>
          </a:p>
          <a:p>
            <a:pPr algn="ctr"/>
            <a:r>
              <a:rPr lang="it-IT" dirty="0" err="1" smtClean="0">
                <a:latin typeface="Arial Narrow" pitchFamily="34" charset="0"/>
              </a:rPr>
              <a:t>we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must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know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353009" y="5445224"/>
            <a:ext cx="243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Arial Narrow" pitchFamily="34" charset="0"/>
              </a:rPr>
              <a:t>scaling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factors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we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must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know</a:t>
            </a:r>
            <a:r>
              <a:rPr lang="it-IT" dirty="0" smtClean="0">
                <a:latin typeface="Arial Narrow" pitchFamily="34" charset="0"/>
              </a:rPr>
              <a:t> (</a:t>
            </a:r>
            <a:r>
              <a:rPr lang="it-IT" dirty="0" err="1" smtClean="0">
                <a:latin typeface="Arial Narrow" pitchFamily="34" charset="0"/>
              </a:rPr>
              <a:t>related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to</a:t>
            </a: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dirty="0" err="1" smtClean="0">
                <a:latin typeface="Arial Narrow" pitchFamily="34" charset="0"/>
              </a:rPr>
              <a:t>both</a:t>
            </a:r>
            <a:r>
              <a:rPr lang="it-IT" dirty="0" smtClean="0">
                <a:latin typeface="Arial Narrow" pitchFamily="34" charset="0"/>
              </a:rPr>
              <a:t> data) 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 flipH="1">
            <a:off x="246836" y="3861048"/>
            <a:ext cx="940788" cy="1224136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0 w 10000"/>
              <a:gd name="connsiteY0" fmla="*/ 0 h 10000"/>
              <a:gd name="connsiteX1" fmla="*/ 7515 w 10000"/>
              <a:gd name="connsiteY1" fmla="*/ 5000 h 10000"/>
              <a:gd name="connsiteX2" fmla="*/ 10000 w 10000"/>
              <a:gd name="connsiteY2" fmla="*/ 10000 h 10000"/>
              <a:gd name="connsiteX0" fmla="*/ 0 w 9657"/>
              <a:gd name="connsiteY0" fmla="*/ 0 h 10833"/>
              <a:gd name="connsiteX1" fmla="*/ 7515 w 9657"/>
              <a:gd name="connsiteY1" fmla="*/ 5000 h 10833"/>
              <a:gd name="connsiteX2" fmla="*/ 9657 w 9657"/>
              <a:gd name="connsiteY2" fmla="*/ 10833 h 10833"/>
              <a:gd name="connsiteX0" fmla="*/ 0 w 7782"/>
              <a:gd name="connsiteY0" fmla="*/ 0 h 4616"/>
              <a:gd name="connsiteX1" fmla="*/ 7782 w 7782"/>
              <a:gd name="connsiteY1" fmla="*/ 4616 h 4616"/>
              <a:gd name="connsiteX0" fmla="*/ 0 w 13801"/>
              <a:gd name="connsiteY0" fmla="*/ 0 h 19998"/>
              <a:gd name="connsiteX1" fmla="*/ 13801 w 13801"/>
              <a:gd name="connsiteY1" fmla="*/ 19998 h 19998"/>
              <a:gd name="connsiteX0" fmla="*/ 0 w 17665"/>
              <a:gd name="connsiteY0" fmla="*/ 0 h 19998"/>
              <a:gd name="connsiteX1" fmla="*/ 13801 w 17665"/>
              <a:gd name="connsiteY1" fmla="*/ 19998 h 19998"/>
              <a:gd name="connsiteX0" fmla="*/ 0 w 17665"/>
              <a:gd name="connsiteY0" fmla="*/ 0 h 19998"/>
              <a:gd name="connsiteX1" fmla="*/ 13801 w 17665"/>
              <a:gd name="connsiteY1" fmla="*/ 19998 h 19998"/>
              <a:gd name="connsiteX0" fmla="*/ 0 w 17665"/>
              <a:gd name="connsiteY0" fmla="*/ 490 h 20488"/>
              <a:gd name="connsiteX1" fmla="*/ 13801 w 17665"/>
              <a:gd name="connsiteY1" fmla="*/ 20488 h 20488"/>
              <a:gd name="connsiteX0" fmla="*/ 0 w 17665"/>
              <a:gd name="connsiteY0" fmla="*/ 0 h 19998"/>
              <a:gd name="connsiteX1" fmla="*/ 13801 w 17665"/>
              <a:gd name="connsiteY1" fmla="*/ 19998 h 19998"/>
              <a:gd name="connsiteX0" fmla="*/ 0 w 19017"/>
              <a:gd name="connsiteY0" fmla="*/ 0 h 19998"/>
              <a:gd name="connsiteX1" fmla="*/ 15153 w 19017"/>
              <a:gd name="connsiteY1" fmla="*/ 19998 h 19998"/>
              <a:gd name="connsiteX0" fmla="*/ 0 w 19017"/>
              <a:gd name="connsiteY0" fmla="*/ 0 h 19998"/>
              <a:gd name="connsiteX1" fmla="*/ 15153 w 19017"/>
              <a:gd name="connsiteY1" fmla="*/ 19998 h 19998"/>
              <a:gd name="connsiteX0" fmla="*/ 0 w 17665"/>
              <a:gd name="connsiteY0" fmla="*/ 0 h 19998"/>
              <a:gd name="connsiteX1" fmla="*/ 13801 w 17665"/>
              <a:gd name="connsiteY1" fmla="*/ 19998 h 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65" h="19998">
                <a:moveTo>
                  <a:pt x="0" y="0"/>
                </a:moveTo>
                <a:cubicBezTo>
                  <a:pt x="3696" y="3895"/>
                  <a:pt x="17665" y="8696"/>
                  <a:pt x="13801" y="19998"/>
                </a:cubicBez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 type="none" w="lg" len="lg"/>
          </a:ln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29" name="Freeform 18"/>
          <p:cNvSpPr>
            <a:spLocks/>
          </p:cNvSpPr>
          <p:nvPr/>
        </p:nvSpPr>
        <p:spPr bwMode="auto">
          <a:xfrm rot="6300000" flipH="1">
            <a:off x="7593050" y="3747571"/>
            <a:ext cx="1228820" cy="936104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0 w 10000"/>
              <a:gd name="connsiteY0" fmla="*/ 0 h 10000"/>
              <a:gd name="connsiteX1" fmla="*/ 7515 w 10000"/>
              <a:gd name="connsiteY1" fmla="*/ 5000 h 10000"/>
              <a:gd name="connsiteX2" fmla="*/ 10000 w 10000"/>
              <a:gd name="connsiteY2" fmla="*/ 10000 h 10000"/>
              <a:gd name="connsiteX0" fmla="*/ 0 w 9657"/>
              <a:gd name="connsiteY0" fmla="*/ 0 h 10833"/>
              <a:gd name="connsiteX1" fmla="*/ 7515 w 9657"/>
              <a:gd name="connsiteY1" fmla="*/ 5000 h 10833"/>
              <a:gd name="connsiteX2" fmla="*/ 9657 w 9657"/>
              <a:gd name="connsiteY2" fmla="*/ 10833 h 10833"/>
              <a:gd name="connsiteX0" fmla="*/ 0 w 7782"/>
              <a:gd name="connsiteY0" fmla="*/ 0 h 4616"/>
              <a:gd name="connsiteX1" fmla="*/ 7782 w 7782"/>
              <a:gd name="connsiteY1" fmla="*/ 4616 h 4616"/>
              <a:gd name="connsiteX0" fmla="*/ 0 w 13801"/>
              <a:gd name="connsiteY0" fmla="*/ 0 h 19998"/>
              <a:gd name="connsiteX1" fmla="*/ 13801 w 13801"/>
              <a:gd name="connsiteY1" fmla="*/ 19998 h 19998"/>
              <a:gd name="connsiteX0" fmla="*/ 0 w 17665"/>
              <a:gd name="connsiteY0" fmla="*/ 0 h 19998"/>
              <a:gd name="connsiteX1" fmla="*/ 13801 w 17665"/>
              <a:gd name="connsiteY1" fmla="*/ 19998 h 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65" h="19998">
                <a:moveTo>
                  <a:pt x="0" y="0"/>
                </a:moveTo>
                <a:cubicBezTo>
                  <a:pt x="910" y="2745"/>
                  <a:pt x="17665" y="8696"/>
                  <a:pt x="13801" y="19998"/>
                </a:cubicBez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 type="none" w="lg" len="lg"/>
          </a:ln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 rot="6300000" flipH="1">
            <a:off x="5301349" y="4600709"/>
            <a:ext cx="1289296" cy="655756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0 w 10000"/>
              <a:gd name="connsiteY0" fmla="*/ 0 h 10000"/>
              <a:gd name="connsiteX1" fmla="*/ 7515 w 10000"/>
              <a:gd name="connsiteY1" fmla="*/ 5000 h 10000"/>
              <a:gd name="connsiteX2" fmla="*/ 10000 w 10000"/>
              <a:gd name="connsiteY2" fmla="*/ 10000 h 10000"/>
              <a:gd name="connsiteX0" fmla="*/ 0 w 9657"/>
              <a:gd name="connsiteY0" fmla="*/ 0 h 10833"/>
              <a:gd name="connsiteX1" fmla="*/ 7515 w 9657"/>
              <a:gd name="connsiteY1" fmla="*/ 5000 h 10833"/>
              <a:gd name="connsiteX2" fmla="*/ 9657 w 9657"/>
              <a:gd name="connsiteY2" fmla="*/ 10833 h 10833"/>
              <a:gd name="connsiteX0" fmla="*/ 0 w 7782"/>
              <a:gd name="connsiteY0" fmla="*/ 0 h 4616"/>
              <a:gd name="connsiteX1" fmla="*/ 7782 w 7782"/>
              <a:gd name="connsiteY1" fmla="*/ 4616 h 4616"/>
              <a:gd name="connsiteX0" fmla="*/ 0 w 13801"/>
              <a:gd name="connsiteY0" fmla="*/ 0 h 19998"/>
              <a:gd name="connsiteX1" fmla="*/ 13801 w 13801"/>
              <a:gd name="connsiteY1" fmla="*/ 19998 h 19998"/>
              <a:gd name="connsiteX0" fmla="*/ 0 w 17665"/>
              <a:gd name="connsiteY0" fmla="*/ 0 h 19998"/>
              <a:gd name="connsiteX1" fmla="*/ 13801 w 17665"/>
              <a:gd name="connsiteY1" fmla="*/ 19998 h 19998"/>
              <a:gd name="connsiteX0" fmla="*/ 0 w 17357"/>
              <a:gd name="connsiteY0" fmla="*/ 906 h 11302"/>
              <a:gd name="connsiteX1" fmla="*/ 13493 w 17357"/>
              <a:gd name="connsiteY1" fmla="*/ 11302 h 11302"/>
              <a:gd name="connsiteX0" fmla="*/ 0 w 17357"/>
              <a:gd name="connsiteY0" fmla="*/ 10254 h 20650"/>
              <a:gd name="connsiteX1" fmla="*/ 9905 w 17357"/>
              <a:gd name="connsiteY1" fmla="*/ 0 h 20650"/>
              <a:gd name="connsiteX2" fmla="*/ 13493 w 17357"/>
              <a:gd name="connsiteY2" fmla="*/ 20650 h 20650"/>
              <a:gd name="connsiteX0" fmla="*/ 0 w 17357"/>
              <a:gd name="connsiteY0" fmla="*/ 40802 h 51198"/>
              <a:gd name="connsiteX1" fmla="*/ 9905 w 17357"/>
              <a:gd name="connsiteY1" fmla="*/ 30548 h 51198"/>
              <a:gd name="connsiteX2" fmla="*/ 13493 w 17357"/>
              <a:gd name="connsiteY2" fmla="*/ 51198 h 51198"/>
              <a:gd name="connsiteX0" fmla="*/ 0 w 13493"/>
              <a:gd name="connsiteY0" fmla="*/ 0 h 10396"/>
              <a:gd name="connsiteX1" fmla="*/ 13493 w 13493"/>
              <a:gd name="connsiteY1" fmla="*/ 10396 h 10396"/>
              <a:gd name="connsiteX0" fmla="*/ 0 w 13493"/>
              <a:gd name="connsiteY0" fmla="*/ 24321 h 34717"/>
              <a:gd name="connsiteX1" fmla="*/ 13493 w 13493"/>
              <a:gd name="connsiteY1" fmla="*/ 34717 h 3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93" h="34717">
                <a:moveTo>
                  <a:pt x="0" y="24321"/>
                </a:moveTo>
                <a:cubicBezTo>
                  <a:pt x="4498" y="27786"/>
                  <a:pt x="10101" y="0"/>
                  <a:pt x="13493" y="34717"/>
                </a:cubicBez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 type="none" w="lg" len="lg"/>
          </a:ln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31" name="Freeform 18"/>
          <p:cNvSpPr>
            <a:spLocks/>
          </p:cNvSpPr>
          <p:nvPr/>
        </p:nvSpPr>
        <p:spPr bwMode="auto">
          <a:xfrm rot="16200000" flipH="1">
            <a:off x="2119891" y="4361253"/>
            <a:ext cx="2088214" cy="655756"/>
          </a:xfrm>
          <a:custGeom>
            <a:avLst/>
            <a:gdLst>
              <a:gd name="T0" fmla="*/ 0 w 424"/>
              <a:gd name="T1" fmla="*/ 0 h 648"/>
              <a:gd name="T2" fmla="*/ 292100 w 424"/>
              <a:gd name="T3" fmla="*/ 850900 h 648"/>
              <a:gd name="T4" fmla="*/ 673100 w 424"/>
              <a:gd name="T5" fmla="*/ 1028700 h 648"/>
              <a:gd name="T6" fmla="*/ 0 60000 65536"/>
              <a:gd name="T7" fmla="*/ 0 60000 65536"/>
              <a:gd name="T8" fmla="*/ 0 60000 65536"/>
              <a:gd name="T9" fmla="*/ 0 w 424"/>
              <a:gd name="T10" fmla="*/ 0 h 648"/>
              <a:gd name="T11" fmla="*/ 424 w 424"/>
              <a:gd name="T12" fmla="*/ 648 h 648"/>
              <a:gd name="connsiteX0" fmla="*/ 0 w 10000"/>
              <a:gd name="connsiteY0" fmla="*/ 0 h 10000"/>
              <a:gd name="connsiteX1" fmla="*/ 7515 w 10000"/>
              <a:gd name="connsiteY1" fmla="*/ 5000 h 10000"/>
              <a:gd name="connsiteX2" fmla="*/ 10000 w 10000"/>
              <a:gd name="connsiteY2" fmla="*/ 10000 h 10000"/>
              <a:gd name="connsiteX0" fmla="*/ 0 w 9657"/>
              <a:gd name="connsiteY0" fmla="*/ 0 h 10833"/>
              <a:gd name="connsiteX1" fmla="*/ 7515 w 9657"/>
              <a:gd name="connsiteY1" fmla="*/ 5000 h 10833"/>
              <a:gd name="connsiteX2" fmla="*/ 9657 w 9657"/>
              <a:gd name="connsiteY2" fmla="*/ 10833 h 10833"/>
              <a:gd name="connsiteX0" fmla="*/ 0 w 7782"/>
              <a:gd name="connsiteY0" fmla="*/ 0 h 4616"/>
              <a:gd name="connsiteX1" fmla="*/ 7782 w 7782"/>
              <a:gd name="connsiteY1" fmla="*/ 4616 h 4616"/>
              <a:gd name="connsiteX0" fmla="*/ 0 w 13801"/>
              <a:gd name="connsiteY0" fmla="*/ 0 h 19998"/>
              <a:gd name="connsiteX1" fmla="*/ 13801 w 13801"/>
              <a:gd name="connsiteY1" fmla="*/ 19998 h 19998"/>
              <a:gd name="connsiteX0" fmla="*/ 0 w 17665"/>
              <a:gd name="connsiteY0" fmla="*/ 0 h 19998"/>
              <a:gd name="connsiteX1" fmla="*/ 13801 w 17665"/>
              <a:gd name="connsiteY1" fmla="*/ 19998 h 19998"/>
              <a:gd name="connsiteX0" fmla="*/ 0 w 17357"/>
              <a:gd name="connsiteY0" fmla="*/ 906 h 11302"/>
              <a:gd name="connsiteX1" fmla="*/ 13493 w 17357"/>
              <a:gd name="connsiteY1" fmla="*/ 11302 h 11302"/>
              <a:gd name="connsiteX0" fmla="*/ 0 w 17357"/>
              <a:gd name="connsiteY0" fmla="*/ 10254 h 20650"/>
              <a:gd name="connsiteX1" fmla="*/ 9905 w 17357"/>
              <a:gd name="connsiteY1" fmla="*/ 0 h 20650"/>
              <a:gd name="connsiteX2" fmla="*/ 13493 w 17357"/>
              <a:gd name="connsiteY2" fmla="*/ 20650 h 20650"/>
              <a:gd name="connsiteX0" fmla="*/ 0 w 17357"/>
              <a:gd name="connsiteY0" fmla="*/ 40802 h 51198"/>
              <a:gd name="connsiteX1" fmla="*/ 9905 w 17357"/>
              <a:gd name="connsiteY1" fmla="*/ 30548 h 51198"/>
              <a:gd name="connsiteX2" fmla="*/ 13493 w 17357"/>
              <a:gd name="connsiteY2" fmla="*/ 51198 h 51198"/>
              <a:gd name="connsiteX0" fmla="*/ 0 w 13493"/>
              <a:gd name="connsiteY0" fmla="*/ 0 h 10396"/>
              <a:gd name="connsiteX1" fmla="*/ 13493 w 13493"/>
              <a:gd name="connsiteY1" fmla="*/ 10396 h 10396"/>
              <a:gd name="connsiteX0" fmla="*/ 0 w 13493"/>
              <a:gd name="connsiteY0" fmla="*/ 24321 h 34717"/>
              <a:gd name="connsiteX1" fmla="*/ 13493 w 13493"/>
              <a:gd name="connsiteY1" fmla="*/ 34717 h 34717"/>
              <a:gd name="connsiteX0" fmla="*/ 0 w 13493"/>
              <a:gd name="connsiteY0" fmla="*/ 24321 h 34717"/>
              <a:gd name="connsiteX1" fmla="*/ 13493 w 13493"/>
              <a:gd name="connsiteY1" fmla="*/ 34717 h 34717"/>
              <a:gd name="connsiteX0" fmla="*/ 0 w 21854"/>
              <a:gd name="connsiteY0" fmla="*/ 24728 h 34717"/>
              <a:gd name="connsiteX1" fmla="*/ 21854 w 21854"/>
              <a:gd name="connsiteY1" fmla="*/ 34717 h 34717"/>
              <a:gd name="connsiteX0" fmla="*/ 0 w 24115"/>
              <a:gd name="connsiteY0" fmla="*/ 30905 h 34717"/>
              <a:gd name="connsiteX1" fmla="*/ 24115 w 24115"/>
              <a:gd name="connsiteY1" fmla="*/ 34717 h 34717"/>
              <a:gd name="connsiteX0" fmla="*/ 0 w 24115"/>
              <a:gd name="connsiteY0" fmla="*/ 30905 h 34717"/>
              <a:gd name="connsiteX1" fmla="*/ 24115 w 24115"/>
              <a:gd name="connsiteY1" fmla="*/ 34717 h 34717"/>
              <a:gd name="connsiteX0" fmla="*/ 0 w 21854"/>
              <a:gd name="connsiteY0" fmla="*/ 27093 h 34717"/>
              <a:gd name="connsiteX1" fmla="*/ 21854 w 21854"/>
              <a:gd name="connsiteY1" fmla="*/ 34717 h 3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54" h="34717">
                <a:moveTo>
                  <a:pt x="0" y="27093"/>
                </a:moveTo>
                <a:cubicBezTo>
                  <a:pt x="7101" y="16340"/>
                  <a:pt x="18462" y="0"/>
                  <a:pt x="21854" y="34717"/>
                </a:cubicBezTo>
              </a:path>
            </a:pathLst>
          </a:custGeom>
          <a:noFill/>
          <a:ln w="63500">
            <a:solidFill>
              <a:srgbClr val="FF6600"/>
            </a:solidFill>
            <a:round/>
            <a:headEnd/>
            <a:tailEnd type="none" w="lg" len="lg"/>
          </a:ln>
        </p:spPr>
        <p:txBody>
          <a:bodyPr/>
          <a:lstStyle/>
          <a:p>
            <a:pPr eaLnBrk="1" hangingPunct="1">
              <a:defRPr/>
            </a:pPr>
            <a:endParaRPr lang="en-GB" sz="1800" b="0">
              <a:solidFill>
                <a:srgbClr val="000000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www.pixelscrapper.com/sites/default/files/assets/user-1/node-1379/image/marisa-lerin-grid7-discover-asset-tan-grid-notebook-paper-commercial-us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501" b="57538"/>
          <a:stretch>
            <a:fillRect/>
          </a:stretch>
        </p:blipFill>
        <p:spPr bwMode="auto">
          <a:xfrm>
            <a:off x="611560" y="3573016"/>
            <a:ext cx="7848873" cy="2615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Top-down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 smtClean="0">
                <a:solidFill>
                  <a:srgbClr val="FF6600"/>
                </a:solidFill>
              </a:rPr>
              <a:t>TD: </a:t>
            </a:r>
            <a:r>
              <a:rPr lang="it-IT" sz="2400" b="1" dirty="0" err="1" smtClean="0">
                <a:solidFill>
                  <a:srgbClr val="FF6600"/>
                </a:solidFill>
              </a:rPr>
              <a:t>scaling</a:t>
            </a:r>
            <a:r>
              <a:rPr lang="it-IT" sz="2400" b="1" dirty="0" smtClean="0">
                <a:solidFill>
                  <a:srgbClr val="FF6600"/>
                </a:solidFill>
              </a:rPr>
              <a:t> down </a:t>
            </a:r>
            <a:r>
              <a:rPr lang="it-IT" sz="2400" b="1" dirty="0" err="1" smtClean="0">
                <a:solidFill>
                  <a:srgbClr val="FF6600"/>
                </a:solidFill>
              </a:rPr>
              <a:t>residential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energy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consumption</a:t>
            </a:r>
            <a:r>
              <a:rPr lang="it-IT" sz="2400" b="1" dirty="0" smtClean="0">
                <a:solidFill>
                  <a:srgbClr val="FF6600"/>
                </a:solidFill>
              </a:rPr>
              <a:t> in the </a:t>
            </a:r>
            <a:r>
              <a:rPr lang="it-IT" sz="2400" b="1" dirty="0" err="1" smtClean="0">
                <a:solidFill>
                  <a:srgbClr val="FF6600"/>
                </a:solidFill>
              </a:rPr>
              <a:t>region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to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obtain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residential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consumption</a:t>
            </a:r>
            <a:r>
              <a:rPr lang="it-IT" sz="2400" b="1" dirty="0" smtClean="0">
                <a:solidFill>
                  <a:srgbClr val="FF6600"/>
                </a:solidFill>
              </a:rPr>
              <a:t> in the city</a:t>
            </a:r>
          </a:p>
          <a:p>
            <a:pPr lvl="1"/>
            <a:r>
              <a:rPr lang="it-IT" sz="2000" dirty="0" err="1" smtClean="0"/>
              <a:t>Data</a:t>
            </a:r>
            <a:r>
              <a:rPr lang="it-IT" sz="2000" baseline="-25000" dirty="0" err="1" smtClean="0"/>
              <a:t>y</a:t>
            </a:r>
            <a:r>
              <a:rPr lang="it-IT" sz="2000" dirty="0" smtClean="0"/>
              <a:t>: </a:t>
            </a:r>
            <a:r>
              <a:rPr lang="it-IT" sz="2000" dirty="0" err="1" smtClean="0"/>
              <a:t>residential</a:t>
            </a:r>
            <a:r>
              <a:rPr lang="it-IT" sz="2000" dirty="0" smtClean="0"/>
              <a:t> </a:t>
            </a:r>
            <a:r>
              <a:rPr lang="it-IT" sz="2000" dirty="0" err="1" smtClean="0"/>
              <a:t>energy</a:t>
            </a:r>
            <a:r>
              <a:rPr lang="it-IT" sz="2000" dirty="0" smtClean="0"/>
              <a:t> </a:t>
            </a:r>
            <a:r>
              <a:rPr lang="it-IT" sz="2000" dirty="0" err="1" smtClean="0"/>
              <a:t>consumption</a:t>
            </a:r>
            <a:r>
              <a:rPr lang="it-IT" sz="2000" dirty="0" smtClean="0"/>
              <a:t> in the city -&gt; </a:t>
            </a:r>
            <a:r>
              <a:rPr lang="it-IT" sz="2000" dirty="0" err="1" smtClean="0"/>
              <a:t>RES</a:t>
            </a:r>
            <a:r>
              <a:rPr lang="it-IT" sz="2000" baseline="-25000" dirty="0" err="1" smtClean="0"/>
              <a:t>city</a:t>
            </a:r>
            <a:r>
              <a:rPr lang="it-IT" sz="2000" dirty="0" smtClean="0"/>
              <a:t> = ?</a:t>
            </a:r>
            <a:endParaRPr lang="it-IT" sz="2000" baseline="-25000" dirty="0" smtClean="0"/>
          </a:p>
          <a:p>
            <a:pPr lvl="1"/>
            <a:r>
              <a:rPr lang="it-IT" sz="2000" dirty="0" err="1" smtClean="0"/>
              <a:t>Data</a:t>
            </a:r>
            <a:r>
              <a:rPr lang="it-IT" sz="2000" baseline="-25000" dirty="0" err="1" smtClean="0"/>
              <a:t>x</a:t>
            </a:r>
            <a:r>
              <a:rPr lang="it-IT" sz="2000" dirty="0" smtClean="0"/>
              <a:t>: </a:t>
            </a:r>
            <a:r>
              <a:rPr lang="it-IT" sz="2000" dirty="0" err="1" smtClean="0"/>
              <a:t>residential</a:t>
            </a:r>
            <a:r>
              <a:rPr lang="it-IT" sz="2000" dirty="0" smtClean="0"/>
              <a:t> </a:t>
            </a:r>
            <a:r>
              <a:rPr lang="it-IT" sz="2000" dirty="0" err="1" smtClean="0"/>
              <a:t>energy</a:t>
            </a:r>
            <a:r>
              <a:rPr lang="it-IT" sz="2000" dirty="0" smtClean="0"/>
              <a:t> </a:t>
            </a:r>
            <a:r>
              <a:rPr lang="it-IT" sz="2000" dirty="0" err="1" smtClean="0"/>
              <a:t>consumption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region</a:t>
            </a:r>
            <a:r>
              <a:rPr lang="it-IT" sz="2000" dirty="0" smtClean="0"/>
              <a:t> -&gt; </a:t>
            </a:r>
            <a:r>
              <a:rPr lang="it-IT" sz="2000" dirty="0" err="1" smtClean="0"/>
              <a:t>RES</a:t>
            </a:r>
            <a:r>
              <a:rPr lang="it-IT" sz="2000" baseline="-25000" dirty="0" err="1" smtClean="0"/>
              <a:t>region</a:t>
            </a:r>
            <a:r>
              <a:rPr lang="it-IT" sz="2000" dirty="0" err="1" smtClean="0"/>
              <a:t>=</a:t>
            </a:r>
            <a:r>
              <a:rPr lang="it-IT" sz="2000" dirty="0" smtClean="0"/>
              <a:t> 20,000,000 MWh</a:t>
            </a:r>
          </a:p>
          <a:p>
            <a:pPr lvl="1"/>
            <a:r>
              <a:rPr lang="it-IT" sz="2000" dirty="0" err="1" smtClean="0"/>
              <a:t>Factor</a:t>
            </a:r>
            <a:r>
              <a:rPr lang="it-IT" sz="2000" baseline="-25000" dirty="0" err="1" smtClean="0"/>
              <a:t>y</a:t>
            </a:r>
            <a:r>
              <a:rPr lang="it-IT" sz="2000" dirty="0" smtClean="0"/>
              <a:t>: </a:t>
            </a:r>
            <a:r>
              <a:rPr lang="it-IT" sz="2000" dirty="0" err="1" smtClean="0"/>
              <a:t>population</a:t>
            </a:r>
            <a:r>
              <a:rPr lang="it-IT" sz="2000" dirty="0" smtClean="0"/>
              <a:t> in the city </a:t>
            </a:r>
            <a:r>
              <a:rPr lang="it-IT" sz="2000" dirty="0" err="1" smtClean="0"/>
              <a:t>POP</a:t>
            </a:r>
            <a:r>
              <a:rPr lang="it-IT" sz="2000" baseline="-25000" dirty="0" err="1" smtClean="0"/>
              <a:t>city</a:t>
            </a:r>
            <a:r>
              <a:rPr lang="it-IT" sz="2000" dirty="0" smtClean="0"/>
              <a:t> = 300,000 </a:t>
            </a:r>
            <a:r>
              <a:rPr lang="it-IT" sz="2000" dirty="0" err="1" smtClean="0"/>
              <a:t>inhabitants</a:t>
            </a:r>
            <a:endParaRPr lang="it-IT" sz="2000" dirty="0" smtClean="0"/>
          </a:p>
          <a:p>
            <a:pPr lvl="1"/>
            <a:r>
              <a:rPr lang="it-IT" sz="2000" dirty="0" err="1" smtClean="0"/>
              <a:t>Factor</a:t>
            </a:r>
            <a:r>
              <a:rPr lang="it-IT" sz="2000" baseline="-25000" dirty="0" err="1" smtClean="0"/>
              <a:t>x</a:t>
            </a:r>
            <a:r>
              <a:rPr lang="it-IT" sz="2000" dirty="0" smtClean="0"/>
              <a:t>: </a:t>
            </a:r>
            <a:r>
              <a:rPr lang="it-IT" sz="2000" dirty="0" err="1" smtClean="0"/>
              <a:t>population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region</a:t>
            </a:r>
            <a:r>
              <a:rPr lang="it-IT" sz="2000" dirty="0" smtClean="0"/>
              <a:t> </a:t>
            </a:r>
            <a:r>
              <a:rPr lang="it-IT" sz="2000" dirty="0" err="1" smtClean="0"/>
              <a:t>POP</a:t>
            </a:r>
            <a:r>
              <a:rPr lang="it-IT" sz="2000" baseline="-25000" dirty="0" err="1" smtClean="0"/>
              <a:t>region</a:t>
            </a:r>
            <a:r>
              <a:rPr lang="it-IT" sz="2000" dirty="0" smtClean="0"/>
              <a:t> = 3,000,000 </a:t>
            </a:r>
            <a:r>
              <a:rPr lang="it-IT" sz="2000" dirty="0" err="1" smtClean="0"/>
              <a:t>inhabitants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3789040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solidFill>
                  <a:srgbClr val="FF6600"/>
                </a:solidFill>
                <a:latin typeface="Bradley Hand ITC" pitchFamily="66" charset="0"/>
              </a:rPr>
              <a:t>city</a:t>
            </a:r>
            <a:r>
              <a:rPr lang="it-IT" sz="2800" b="1" dirty="0" err="1" smtClean="0">
                <a:latin typeface="Bradley Hand ITC" pitchFamily="66" charset="0"/>
              </a:rPr>
              <a:t>=</a:t>
            </a:r>
            <a:r>
              <a:rPr lang="it-IT" sz="2800" b="1" dirty="0" smtClean="0">
                <a:latin typeface="Bradley Hand ITC" pitchFamily="66" charset="0"/>
              </a:rPr>
              <a:t> </a:t>
            </a:r>
            <a:r>
              <a:rPr lang="it-IT" sz="2800" b="1" dirty="0" err="1" smtClean="0">
                <a:latin typeface="Bradley Hand ITC" pitchFamily="66" charset="0"/>
              </a:rPr>
              <a:t>POP</a:t>
            </a:r>
            <a:r>
              <a:rPr lang="it-IT" sz="2800" b="1" baseline="-25000" dirty="0" err="1" smtClean="0">
                <a:latin typeface="Bradley Hand ITC" pitchFamily="66" charset="0"/>
              </a:rPr>
              <a:t>city</a:t>
            </a:r>
            <a:r>
              <a:rPr lang="it-IT" sz="2800" b="1" dirty="0" smtClean="0">
                <a:latin typeface="Bradley Hand ITC" pitchFamily="66" charset="0"/>
              </a:rPr>
              <a:t>/</a:t>
            </a:r>
            <a:r>
              <a:rPr lang="it-IT" sz="2800" b="1" dirty="0" err="1" smtClean="0">
                <a:latin typeface="Bradley Hand ITC" pitchFamily="66" charset="0"/>
              </a:rPr>
              <a:t>POP</a:t>
            </a:r>
            <a:r>
              <a:rPr lang="it-IT" sz="2800" b="1" baseline="-25000" dirty="0" err="1" smtClean="0">
                <a:latin typeface="Bradley Hand ITC" pitchFamily="66" charset="0"/>
              </a:rPr>
              <a:t>region</a:t>
            </a:r>
            <a:r>
              <a:rPr lang="it-IT" sz="2800" b="1" dirty="0" smtClean="0">
                <a:latin typeface="Bradley Hand ITC" pitchFamily="66" charset="0"/>
              </a:rPr>
              <a:t> * </a:t>
            </a:r>
            <a:r>
              <a:rPr lang="it-IT" sz="2800" b="1" dirty="0" err="1" smtClean="0"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latin typeface="Bradley Hand ITC" pitchFamily="66" charset="0"/>
              </a:rPr>
              <a:t>region</a:t>
            </a:r>
            <a:endParaRPr lang="it-IT" sz="2800" b="1" baseline="-25000" dirty="0" smtClean="0">
              <a:latin typeface="Bradley Hand ITC" pitchFamily="66" charset="0"/>
            </a:endParaRPr>
          </a:p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solidFill>
                  <a:srgbClr val="FF6600"/>
                </a:solidFill>
                <a:latin typeface="Bradley Hand ITC" pitchFamily="66" charset="0"/>
              </a:rPr>
              <a:t>city</a:t>
            </a:r>
            <a:r>
              <a:rPr lang="it-IT" sz="2800" b="1" dirty="0" smtClean="0">
                <a:latin typeface="Bradley Hand ITC" pitchFamily="66" charset="0"/>
              </a:rPr>
              <a:t> = 300,000/3,000,000 * 20,000,000</a:t>
            </a:r>
          </a:p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solidFill>
                  <a:srgbClr val="FF6600"/>
                </a:solidFill>
                <a:latin typeface="Bradley Hand ITC" pitchFamily="66" charset="0"/>
              </a:rPr>
              <a:t>city</a:t>
            </a:r>
            <a:r>
              <a:rPr lang="it-IT" sz="2800" b="1" dirty="0" smtClean="0">
                <a:latin typeface="Bradley Hand ITC" pitchFamily="66" charset="0"/>
              </a:rPr>
              <a:t> = 1/10 * 20,000,000</a:t>
            </a:r>
          </a:p>
          <a:p>
            <a:endParaRPr lang="it-IT" sz="2800" b="1" dirty="0" smtClean="0">
              <a:latin typeface="Bradley Hand ITC" pitchFamily="66" charset="0"/>
            </a:endParaRPr>
          </a:p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solidFill>
                  <a:srgbClr val="FF6600"/>
                </a:solidFill>
                <a:latin typeface="Bradley Hand ITC" pitchFamily="66" charset="0"/>
              </a:rPr>
              <a:t>city</a:t>
            </a:r>
            <a:r>
              <a:rPr lang="it-IT" sz="2800" b="1" dirty="0" smtClean="0">
                <a:solidFill>
                  <a:srgbClr val="FF6600"/>
                </a:solidFill>
                <a:latin typeface="Bradley Hand ITC" pitchFamily="66" charset="0"/>
              </a:rPr>
              <a:t> </a:t>
            </a:r>
            <a:r>
              <a:rPr lang="it-IT" sz="2800" b="1" dirty="0" smtClean="0">
                <a:latin typeface="Bradley Hand ITC" pitchFamily="66" charset="0"/>
              </a:rPr>
              <a:t>= 2,000,000 MWh</a:t>
            </a:r>
            <a:endParaRPr lang="it-IT" sz="2800" b="1" dirty="0">
              <a:latin typeface="Bradley Hand ITC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0700000">
            <a:off x="6093400" y="5071947"/>
            <a:ext cx="224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6600"/>
                </a:solidFill>
                <a:latin typeface="Bradley Hand ITC" pitchFamily="66" charset="0"/>
              </a:rPr>
              <a:t>n.b.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other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possible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scaling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factor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is</a:t>
            </a:r>
            <a:r>
              <a:rPr lang="it-IT" dirty="0" smtClean="0">
                <a:latin typeface="Bradley Hand ITC" pitchFamily="66" charset="0"/>
              </a:rPr>
              <a:t> volume </a:t>
            </a:r>
            <a:r>
              <a:rPr lang="it-IT" dirty="0" err="1" smtClean="0">
                <a:latin typeface="Bradley Hand ITC" pitchFamily="66" charset="0"/>
              </a:rPr>
              <a:t>of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buildings</a:t>
            </a:r>
            <a:endParaRPr lang="it-IT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Bottom-up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 smtClean="0">
                <a:solidFill>
                  <a:srgbClr val="FF6600"/>
                </a:solidFill>
              </a:rPr>
              <a:t>BU: </a:t>
            </a:r>
            <a:r>
              <a:rPr lang="it-IT" sz="2400" b="1" dirty="0" err="1" smtClean="0">
                <a:solidFill>
                  <a:srgbClr val="FF6600"/>
                </a:solidFill>
              </a:rPr>
              <a:t>scaling</a:t>
            </a:r>
            <a:r>
              <a:rPr lang="it-IT" sz="2400" b="1" dirty="0" smtClean="0">
                <a:solidFill>
                  <a:srgbClr val="FF6600"/>
                </a:solidFill>
              </a:rPr>
              <a:t> up </a:t>
            </a:r>
            <a:r>
              <a:rPr lang="it-IT" sz="2400" b="1" dirty="0" err="1" smtClean="0">
                <a:solidFill>
                  <a:srgbClr val="FF6600"/>
                </a:solidFill>
              </a:rPr>
              <a:t>residential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consumption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from</a:t>
            </a:r>
            <a:r>
              <a:rPr lang="it-IT" sz="2400" b="1" dirty="0" smtClean="0">
                <a:solidFill>
                  <a:srgbClr val="FF6600"/>
                </a:solidFill>
              </a:rPr>
              <a:t> a </a:t>
            </a:r>
            <a:r>
              <a:rPr lang="it-IT" sz="2400" b="1" dirty="0" err="1" smtClean="0">
                <a:solidFill>
                  <a:srgbClr val="FF6600"/>
                </a:solidFill>
              </a:rPr>
              <a:t>survey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upon</a:t>
            </a:r>
            <a:r>
              <a:rPr lang="it-IT" sz="2400" b="1" dirty="0" smtClean="0">
                <a:solidFill>
                  <a:srgbClr val="FF6600"/>
                </a:solidFill>
              </a:rPr>
              <a:t> a sample set </a:t>
            </a:r>
            <a:r>
              <a:rPr lang="it-IT" sz="2400" b="1" dirty="0" err="1" smtClean="0">
                <a:solidFill>
                  <a:srgbClr val="FF6600"/>
                </a:solidFill>
              </a:rPr>
              <a:t>of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buildings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to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obtain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residential</a:t>
            </a:r>
            <a:r>
              <a:rPr lang="it-IT" sz="2400" b="1" dirty="0" smtClean="0">
                <a:solidFill>
                  <a:srgbClr val="FF6600"/>
                </a:solidFill>
              </a:rPr>
              <a:t> </a:t>
            </a:r>
            <a:r>
              <a:rPr lang="it-IT" sz="2400" b="1" dirty="0" err="1" smtClean="0">
                <a:solidFill>
                  <a:srgbClr val="FF6600"/>
                </a:solidFill>
              </a:rPr>
              <a:t>consumption</a:t>
            </a:r>
            <a:r>
              <a:rPr lang="it-IT" sz="2400" b="1" dirty="0" smtClean="0">
                <a:solidFill>
                  <a:srgbClr val="FF6600"/>
                </a:solidFill>
              </a:rPr>
              <a:t> in the city</a:t>
            </a:r>
          </a:p>
          <a:p>
            <a:pPr lvl="1"/>
            <a:r>
              <a:rPr lang="it-IT" sz="2000" dirty="0" err="1" smtClean="0"/>
              <a:t>Data</a:t>
            </a:r>
            <a:r>
              <a:rPr lang="it-IT" sz="2000" baseline="-25000" dirty="0" err="1" smtClean="0"/>
              <a:t>y</a:t>
            </a:r>
            <a:r>
              <a:rPr lang="it-IT" sz="2000" dirty="0" smtClean="0"/>
              <a:t>: </a:t>
            </a:r>
            <a:r>
              <a:rPr lang="it-IT" sz="2000" dirty="0" err="1" smtClean="0"/>
              <a:t>residential</a:t>
            </a:r>
            <a:r>
              <a:rPr lang="it-IT" sz="2000" dirty="0" smtClean="0"/>
              <a:t> </a:t>
            </a:r>
            <a:r>
              <a:rPr lang="it-IT" sz="2000" dirty="0" err="1" smtClean="0"/>
              <a:t>energy</a:t>
            </a:r>
            <a:r>
              <a:rPr lang="it-IT" sz="2000" dirty="0" smtClean="0"/>
              <a:t> </a:t>
            </a:r>
            <a:r>
              <a:rPr lang="it-IT" sz="2000" dirty="0" err="1" smtClean="0"/>
              <a:t>consumption</a:t>
            </a:r>
            <a:r>
              <a:rPr lang="it-IT" sz="2000" dirty="0" smtClean="0"/>
              <a:t> in the city -&gt; </a:t>
            </a:r>
            <a:r>
              <a:rPr lang="it-IT" sz="2000" dirty="0" err="1" smtClean="0"/>
              <a:t>RES</a:t>
            </a:r>
            <a:r>
              <a:rPr lang="it-IT" sz="2000" baseline="-25000" dirty="0" err="1" smtClean="0"/>
              <a:t>city</a:t>
            </a:r>
            <a:r>
              <a:rPr lang="it-IT" sz="2000" dirty="0" smtClean="0"/>
              <a:t> = ?</a:t>
            </a:r>
            <a:endParaRPr lang="it-IT" sz="2000" baseline="-25000" dirty="0" smtClean="0"/>
          </a:p>
          <a:p>
            <a:pPr lvl="1"/>
            <a:r>
              <a:rPr lang="it-IT" sz="2000" dirty="0" err="1" smtClean="0"/>
              <a:t>Data</a:t>
            </a:r>
            <a:r>
              <a:rPr lang="it-IT" sz="2000" baseline="-25000" dirty="0" err="1" smtClean="0"/>
              <a:t>x</a:t>
            </a:r>
            <a:r>
              <a:rPr lang="it-IT" sz="2000" dirty="0" smtClean="0"/>
              <a:t>: </a:t>
            </a:r>
            <a:r>
              <a:rPr lang="it-IT" sz="2000" dirty="0" err="1" smtClean="0"/>
              <a:t>resid</a:t>
            </a:r>
            <a:r>
              <a:rPr lang="it-IT" sz="2000" dirty="0" smtClean="0"/>
              <a:t>. </a:t>
            </a:r>
            <a:r>
              <a:rPr lang="it-IT" sz="2000" dirty="0" err="1" smtClean="0"/>
              <a:t>energy</a:t>
            </a:r>
            <a:r>
              <a:rPr lang="it-IT" sz="2000" dirty="0" smtClean="0"/>
              <a:t> </a:t>
            </a:r>
            <a:r>
              <a:rPr lang="it-IT" sz="2000" dirty="0" err="1" smtClean="0"/>
              <a:t>consumption</a:t>
            </a:r>
            <a:r>
              <a:rPr lang="it-IT" sz="2000" dirty="0" smtClean="0"/>
              <a:t> in the sample set -&gt; </a:t>
            </a:r>
            <a:r>
              <a:rPr lang="it-IT" sz="2000" dirty="0" err="1" smtClean="0"/>
              <a:t>RES</a:t>
            </a:r>
            <a:r>
              <a:rPr lang="it-IT" sz="2000" baseline="-25000" dirty="0" err="1" smtClean="0"/>
              <a:t>sample</a:t>
            </a:r>
            <a:r>
              <a:rPr lang="it-IT" sz="2000" dirty="0" err="1" smtClean="0"/>
              <a:t>=</a:t>
            </a:r>
            <a:r>
              <a:rPr lang="it-IT" sz="2000" dirty="0" smtClean="0"/>
              <a:t> 35,000 MWh</a:t>
            </a:r>
          </a:p>
          <a:p>
            <a:pPr lvl="1"/>
            <a:r>
              <a:rPr lang="it-IT" sz="2000" dirty="0" err="1" smtClean="0"/>
              <a:t>Factor</a:t>
            </a:r>
            <a:r>
              <a:rPr lang="it-IT" sz="2000" baseline="-25000" dirty="0" err="1" smtClean="0"/>
              <a:t>y</a:t>
            </a:r>
            <a:r>
              <a:rPr lang="it-IT" sz="2000" dirty="0" smtClean="0"/>
              <a:t>: </a:t>
            </a:r>
            <a:r>
              <a:rPr lang="it-IT" sz="2000" dirty="0" err="1" smtClean="0"/>
              <a:t>population</a:t>
            </a:r>
            <a:r>
              <a:rPr lang="it-IT" sz="2000" dirty="0" smtClean="0"/>
              <a:t> in the city </a:t>
            </a:r>
            <a:r>
              <a:rPr lang="it-IT" sz="2000" dirty="0" err="1" smtClean="0"/>
              <a:t>POP</a:t>
            </a:r>
            <a:r>
              <a:rPr lang="it-IT" sz="2000" baseline="-25000" dirty="0" err="1" smtClean="0"/>
              <a:t>city</a:t>
            </a:r>
            <a:r>
              <a:rPr lang="it-IT" sz="2000" dirty="0" smtClean="0"/>
              <a:t> = 300,000 </a:t>
            </a:r>
            <a:r>
              <a:rPr lang="it-IT" sz="2000" dirty="0" err="1" smtClean="0"/>
              <a:t>inhabitants</a:t>
            </a:r>
            <a:endParaRPr lang="it-IT" sz="2000" dirty="0" smtClean="0"/>
          </a:p>
          <a:p>
            <a:pPr lvl="1"/>
            <a:r>
              <a:rPr lang="it-IT" sz="2000" dirty="0" err="1" smtClean="0"/>
              <a:t>Factor</a:t>
            </a:r>
            <a:r>
              <a:rPr lang="it-IT" sz="2000" baseline="-25000" dirty="0" err="1" smtClean="0"/>
              <a:t>x</a:t>
            </a:r>
            <a:r>
              <a:rPr lang="it-IT" sz="2000" dirty="0" smtClean="0"/>
              <a:t>: </a:t>
            </a:r>
            <a:r>
              <a:rPr lang="it-IT" sz="2000" dirty="0" err="1" smtClean="0"/>
              <a:t>population</a:t>
            </a:r>
            <a:r>
              <a:rPr lang="it-IT" sz="2000" dirty="0" smtClean="0"/>
              <a:t> in the sample set </a:t>
            </a:r>
            <a:r>
              <a:rPr lang="it-IT" sz="2000" dirty="0" err="1" smtClean="0"/>
              <a:t>POP</a:t>
            </a:r>
            <a:r>
              <a:rPr lang="it-IT" sz="2000" baseline="-25000" dirty="0" err="1" smtClean="0"/>
              <a:t>sample</a:t>
            </a:r>
            <a:r>
              <a:rPr lang="it-IT" sz="2000" dirty="0" smtClean="0"/>
              <a:t> = 6,000 </a:t>
            </a:r>
            <a:r>
              <a:rPr lang="it-IT" sz="2000" dirty="0" err="1" smtClean="0"/>
              <a:t>inhabitants</a:t>
            </a:r>
            <a:endParaRPr lang="it-IT" sz="2000" dirty="0"/>
          </a:p>
        </p:txBody>
      </p:sp>
      <p:pic>
        <p:nvPicPr>
          <p:cNvPr id="66566" name="Picture 6" descr="http://www.pixelscrapper.com/sites/default/files/assets/user-1/node-1379/image/marisa-lerin-grid7-discover-asset-tan-grid-notebook-paper-commercial-use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501" b="57538"/>
          <a:stretch>
            <a:fillRect/>
          </a:stretch>
        </p:blipFill>
        <p:spPr bwMode="auto">
          <a:xfrm>
            <a:off x="611560" y="3573016"/>
            <a:ext cx="7848873" cy="2615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259632" y="3717032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solidFill>
                  <a:srgbClr val="FF6600"/>
                </a:solidFill>
                <a:latin typeface="Bradley Hand ITC" pitchFamily="66" charset="0"/>
              </a:rPr>
              <a:t>city</a:t>
            </a:r>
            <a:r>
              <a:rPr lang="it-IT" sz="2800" b="1" dirty="0" err="1" smtClean="0">
                <a:latin typeface="Bradley Hand ITC" pitchFamily="66" charset="0"/>
              </a:rPr>
              <a:t>=</a:t>
            </a:r>
            <a:r>
              <a:rPr lang="it-IT" sz="2800" b="1" dirty="0" smtClean="0">
                <a:latin typeface="Bradley Hand ITC" pitchFamily="66" charset="0"/>
              </a:rPr>
              <a:t> </a:t>
            </a:r>
            <a:r>
              <a:rPr lang="it-IT" sz="2800" b="1" dirty="0" err="1" smtClean="0">
                <a:latin typeface="Bradley Hand ITC" pitchFamily="66" charset="0"/>
              </a:rPr>
              <a:t>POP</a:t>
            </a:r>
            <a:r>
              <a:rPr lang="it-IT" sz="2800" b="1" baseline="-25000" dirty="0" err="1" smtClean="0">
                <a:latin typeface="Bradley Hand ITC" pitchFamily="66" charset="0"/>
              </a:rPr>
              <a:t>city</a:t>
            </a:r>
            <a:r>
              <a:rPr lang="it-IT" sz="2800" b="1" dirty="0" smtClean="0">
                <a:latin typeface="Bradley Hand ITC" pitchFamily="66" charset="0"/>
              </a:rPr>
              <a:t>/</a:t>
            </a:r>
            <a:r>
              <a:rPr lang="it-IT" sz="2800" b="1" dirty="0" err="1" smtClean="0">
                <a:latin typeface="Bradley Hand ITC" pitchFamily="66" charset="0"/>
              </a:rPr>
              <a:t>POP</a:t>
            </a:r>
            <a:r>
              <a:rPr lang="it-IT" sz="2800" b="1" baseline="-25000" dirty="0" err="1" smtClean="0">
                <a:latin typeface="Bradley Hand ITC" pitchFamily="66" charset="0"/>
              </a:rPr>
              <a:t>sample</a:t>
            </a:r>
            <a:r>
              <a:rPr lang="it-IT" sz="2800" b="1" dirty="0" smtClean="0">
                <a:latin typeface="Bradley Hand ITC" pitchFamily="66" charset="0"/>
              </a:rPr>
              <a:t> * </a:t>
            </a:r>
            <a:r>
              <a:rPr lang="it-IT" sz="2800" b="1" dirty="0" err="1" smtClean="0"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latin typeface="Bradley Hand ITC" pitchFamily="66" charset="0"/>
              </a:rPr>
              <a:t>sample</a:t>
            </a:r>
            <a:endParaRPr lang="it-IT" sz="2800" b="1" baseline="-25000" dirty="0" smtClean="0">
              <a:latin typeface="Bradley Hand ITC" pitchFamily="66" charset="0"/>
            </a:endParaRPr>
          </a:p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solidFill>
                  <a:srgbClr val="FF6600"/>
                </a:solidFill>
                <a:latin typeface="Bradley Hand ITC" pitchFamily="66" charset="0"/>
              </a:rPr>
              <a:t>city</a:t>
            </a:r>
            <a:r>
              <a:rPr lang="it-IT" sz="2800" b="1" dirty="0" smtClean="0">
                <a:latin typeface="Bradley Hand ITC" pitchFamily="66" charset="0"/>
              </a:rPr>
              <a:t> = 300,000/6,000 * 35,000</a:t>
            </a:r>
          </a:p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solidFill>
                  <a:srgbClr val="FF6600"/>
                </a:solidFill>
                <a:latin typeface="Bradley Hand ITC" pitchFamily="66" charset="0"/>
              </a:rPr>
              <a:t>city</a:t>
            </a:r>
            <a:r>
              <a:rPr lang="it-IT" sz="2800" b="1" dirty="0" smtClean="0">
                <a:latin typeface="Bradley Hand ITC" pitchFamily="66" charset="0"/>
              </a:rPr>
              <a:t> = 50 * 35,000</a:t>
            </a:r>
          </a:p>
          <a:p>
            <a:endParaRPr lang="it-IT" sz="2800" b="1" dirty="0" smtClean="0">
              <a:latin typeface="Bradley Hand ITC" pitchFamily="66" charset="0"/>
            </a:endParaRPr>
          </a:p>
          <a:p>
            <a:r>
              <a:rPr lang="it-IT" sz="2800" b="1" dirty="0" err="1" smtClean="0">
                <a:solidFill>
                  <a:srgbClr val="FF6600"/>
                </a:solidFill>
                <a:latin typeface="Bradley Hand ITC" pitchFamily="66" charset="0"/>
              </a:rPr>
              <a:t>RES</a:t>
            </a:r>
            <a:r>
              <a:rPr lang="it-IT" sz="2800" b="1" baseline="-25000" dirty="0" err="1" smtClean="0">
                <a:solidFill>
                  <a:srgbClr val="FF6600"/>
                </a:solidFill>
                <a:latin typeface="Bradley Hand ITC" pitchFamily="66" charset="0"/>
              </a:rPr>
              <a:t>city</a:t>
            </a:r>
            <a:r>
              <a:rPr lang="it-IT" sz="2800" b="1" dirty="0" smtClean="0">
                <a:latin typeface="Bradley Hand ITC" pitchFamily="66" charset="0"/>
              </a:rPr>
              <a:t> = 1,750,000 MWh</a:t>
            </a:r>
            <a:endParaRPr lang="it-IT" sz="2800" b="1" dirty="0">
              <a:latin typeface="Bradley Hand ITC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20700000">
            <a:off x="5689940" y="4783783"/>
            <a:ext cx="267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6600"/>
                </a:solidFill>
                <a:latin typeface="Bradley Hand ITC" pitchFamily="66" charset="0"/>
              </a:rPr>
              <a:t>n.b.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results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from</a:t>
            </a:r>
            <a:r>
              <a:rPr lang="it-IT" dirty="0" smtClean="0">
                <a:latin typeface="Bradley Hand ITC" pitchFamily="66" charset="0"/>
              </a:rPr>
              <a:t> TD and BU are </a:t>
            </a:r>
            <a:r>
              <a:rPr lang="it-IT" dirty="0" err="1" smtClean="0">
                <a:latin typeface="Bradley Hand ITC" pitchFamily="66" charset="0"/>
              </a:rPr>
              <a:t>different</a:t>
            </a:r>
            <a:r>
              <a:rPr lang="it-IT" dirty="0" smtClean="0">
                <a:latin typeface="Bradley Hand ITC" pitchFamily="66" charset="0"/>
              </a:rPr>
              <a:t>, </a:t>
            </a:r>
            <a:r>
              <a:rPr lang="it-IT" dirty="0" err="1" smtClean="0">
                <a:latin typeface="Bradley Hand ITC" pitchFamily="66" charset="0"/>
              </a:rPr>
              <a:t>but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they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should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have</a:t>
            </a:r>
            <a:r>
              <a:rPr lang="it-IT" dirty="0" smtClean="0">
                <a:latin typeface="Bradley Hand ITC" pitchFamily="66" charset="0"/>
              </a:rPr>
              <a:t> the </a:t>
            </a:r>
            <a:r>
              <a:rPr lang="it-IT" dirty="0" err="1" smtClean="0">
                <a:latin typeface="Bradley Hand ITC" pitchFamily="66" charset="0"/>
              </a:rPr>
              <a:t>same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order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of</a:t>
            </a:r>
            <a:r>
              <a:rPr lang="it-IT" dirty="0" smtClean="0">
                <a:latin typeface="Bradley Hand ITC" pitchFamily="66" charset="0"/>
              </a:rPr>
              <a:t> </a:t>
            </a:r>
            <a:r>
              <a:rPr lang="it-IT" dirty="0" err="1" smtClean="0">
                <a:latin typeface="Bradley Hand ITC" pitchFamily="66" charset="0"/>
              </a:rPr>
              <a:t>magnitude</a:t>
            </a:r>
            <a:endParaRPr lang="it-IT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dirty="0" err="1" smtClean="0"/>
              <a:t>Tiers</a:t>
            </a:r>
            <a:endParaRPr lang="it-IT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62063"/>
            <a:ext cx="8788400" cy="4038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2400" b="1" dirty="0" smtClean="0">
                <a:solidFill>
                  <a:srgbClr val="FF6600"/>
                </a:solidFill>
              </a:rPr>
              <a:t>International guidelines (e.g. IPCC) identify 3 possible levels of methodological complexity (“</a:t>
            </a:r>
            <a:r>
              <a:rPr lang="en-GB" sz="2400" b="1" i="1" dirty="0" smtClean="0">
                <a:solidFill>
                  <a:srgbClr val="FF6600"/>
                </a:solidFill>
              </a:rPr>
              <a:t>tiers</a:t>
            </a:r>
            <a:r>
              <a:rPr lang="en-GB" sz="2400" b="1" dirty="0" smtClean="0">
                <a:solidFill>
                  <a:srgbClr val="FF6600"/>
                </a:solidFill>
              </a:rPr>
              <a:t>”)</a:t>
            </a:r>
          </a:p>
          <a:p>
            <a:pPr lvl="1">
              <a:lnSpc>
                <a:spcPct val="110000"/>
              </a:lnSpc>
            </a:pPr>
            <a:r>
              <a:rPr lang="en-GB" sz="2400" dirty="0" smtClean="0"/>
              <a:t>hierarchical structure</a:t>
            </a:r>
          </a:p>
          <a:p>
            <a:pPr lvl="1">
              <a:lnSpc>
                <a:spcPct val="110000"/>
              </a:lnSpc>
            </a:pPr>
            <a:r>
              <a:rPr lang="en-GB" sz="2400" dirty="0" smtClean="0"/>
              <a:t>higher </a:t>
            </a:r>
            <a:r>
              <a:rPr lang="en-US" sz="2400" dirty="0" smtClean="0"/>
              <a:t>tier methods are generally considered to be more accurate (in terms of methodology, activity data A and/or emission factors EF)</a:t>
            </a:r>
            <a:endParaRPr lang="en-GB" sz="2400" dirty="0" smtClean="0"/>
          </a:p>
        </p:txBody>
      </p:sp>
      <p:sp>
        <p:nvSpPr>
          <p:cNvPr id="37892" name="AutoShape 25"/>
          <p:cNvSpPr>
            <a:spLocks noChangeArrowheads="1"/>
          </p:cNvSpPr>
          <p:nvPr/>
        </p:nvSpPr>
        <p:spPr bwMode="auto">
          <a:xfrm>
            <a:off x="3240088" y="4166541"/>
            <a:ext cx="2663825" cy="1710655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sz="1800" b="1" dirty="0">
                <a:solidFill>
                  <a:srgbClr val="340D71"/>
                </a:solidFill>
              </a:rPr>
              <a:t>Tier 2</a:t>
            </a:r>
          </a:p>
          <a:p>
            <a:pPr algn="ctr"/>
            <a:r>
              <a:rPr lang="en-US" b="0" dirty="0" smtClean="0">
                <a:solidFill>
                  <a:srgbClr val="340D71"/>
                </a:solidFill>
              </a:rPr>
              <a:t>similar to tier 1 (more accuracy), but based on country-specific (or local) EF</a:t>
            </a:r>
            <a:endParaRPr lang="en-US" b="0" dirty="0">
              <a:solidFill>
                <a:srgbClr val="340D71"/>
              </a:solidFill>
            </a:endParaRPr>
          </a:p>
        </p:txBody>
      </p:sp>
      <p:sp>
        <p:nvSpPr>
          <p:cNvPr id="37893" name="AutoShape 26"/>
          <p:cNvSpPr>
            <a:spLocks noChangeArrowheads="1"/>
          </p:cNvSpPr>
          <p:nvPr/>
        </p:nvSpPr>
        <p:spPr bwMode="auto">
          <a:xfrm>
            <a:off x="468313" y="4149080"/>
            <a:ext cx="2524125" cy="17288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1800" b="1" dirty="0">
                <a:solidFill>
                  <a:srgbClr val="340D71"/>
                </a:solidFill>
              </a:rPr>
              <a:t>Tier 1</a:t>
            </a:r>
          </a:p>
          <a:p>
            <a:pPr algn="ctr"/>
            <a:r>
              <a:rPr lang="en-US" b="0" dirty="0" smtClean="0">
                <a:solidFill>
                  <a:srgbClr val="340D71"/>
                </a:solidFill>
              </a:rPr>
              <a:t>the simplest (less accurate), </a:t>
            </a:r>
            <a:r>
              <a:rPr lang="en-US" dirty="0" smtClean="0">
                <a:solidFill>
                  <a:srgbClr val="340D71"/>
                </a:solidFill>
              </a:rPr>
              <a:t>readily available statistical information for </a:t>
            </a:r>
            <a:r>
              <a:rPr lang="en-US" b="0" dirty="0" smtClean="0">
                <a:solidFill>
                  <a:srgbClr val="340D71"/>
                </a:solidFill>
              </a:rPr>
              <a:t>A </a:t>
            </a:r>
            <a:r>
              <a:rPr lang="en-US" dirty="0" smtClean="0">
                <a:solidFill>
                  <a:srgbClr val="340D71"/>
                </a:solidFill>
              </a:rPr>
              <a:t>and standard values of EF</a:t>
            </a:r>
            <a:endParaRPr lang="en-US" b="0" dirty="0">
              <a:solidFill>
                <a:srgbClr val="340D71"/>
              </a:solidFill>
            </a:endParaRPr>
          </a:p>
        </p:txBody>
      </p:sp>
      <p:sp>
        <p:nvSpPr>
          <p:cNvPr id="37894" name="AutoShape 25"/>
          <p:cNvSpPr>
            <a:spLocks noChangeArrowheads="1"/>
          </p:cNvSpPr>
          <p:nvPr/>
        </p:nvSpPr>
        <p:spPr bwMode="auto">
          <a:xfrm>
            <a:off x="6084888" y="4166541"/>
            <a:ext cx="2663825" cy="1710655"/>
          </a:xfrm>
          <a:prstGeom prst="foldedCorner">
            <a:avLst>
              <a:gd name="adj" fmla="val 12500"/>
            </a:avLst>
          </a:prstGeom>
          <a:solidFill>
            <a:srgbClr val="3366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Tier 3</a:t>
            </a:r>
          </a:p>
          <a:p>
            <a:pPr algn="ctr"/>
            <a:r>
              <a:rPr lang="en-US" b="0" dirty="0" smtClean="0">
                <a:solidFill>
                  <a:schemeClr val="bg1"/>
                </a:solidFill>
              </a:rPr>
              <a:t>facility level data and/or complex models to calculate emissions, but high accuracy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7895" name="AutoShape 24"/>
          <p:cNvSpPr>
            <a:spLocks noChangeArrowheads="1"/>
          </p:cNvSpPr>
          <p:nvPr/>
        </p:nvSpPr>
        <p:spPr bwMode="auto">
          <a:xfrm>
            <a:off x="2124075" y="5949950"/>
            <a:ext cx="2735263" cy="487363"/>
          </a:xfrm>
          <a:prstGeom prst="rightArrow">
            <a:avLst>
              <a:gd name="adj1" fmla="val 50000"/>
              <a:gd name="adj2" fmla="val 140309"/>
            </a:avLst>
          </a:prstGeom>
          <a:solidFill>
            <a:srgbClr val="CC99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6" name="Text Box 21"/>
          <p:cNvSpPr txBox="1">
            <a:spLocks noChangeArrowheads="1"/>
          </p:cNvSpPr>
          <p:nvPr/>
        </p:nvSpPr>
        <p:spPr bwMode="auto">
          <a:xfrm>
            <a:off x="5435600" y="5934075"/>
            <a:ext cx="2808288" cy="525401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C0099"/>
                </a:solidFill>
              </a:rPr>
              <a:t>ACCURACY</a:t>
            </a:r>
            <a:endParaRPr lang="it-IT" sz="2800" b="1" dirty="0">
              <a:solidFill>
                <a:srgbClr val="CC0099"/>
              </a:solidFill>
            </a:endParaRPr>
          </a:p>
        </p:txBody>
      </p:sp>
      <p:sp>
        <p:nvSpPr>
          <p:cNvPr id="37897" name="AutoShape 24"/>
          <p:cNvSpPr>
            <a:spLocks noChangeArrowheads="1"/>
          </p:cNvSpPr>
          <p:nvPr/>
        </p:nvSpPr>
        <p:spPr bwMode="auto">
          <a:xfrm rot="10800000">
            <a:off x="4716463" y="3544888"/>
            <a:ext cx="2735262" cy="487362"/>
          </a:xfrm>
          <a:prstGeom prst="rightArrow">
            <a:avLst>
              <a:gd name="adj1" fmla="val 50000"/>
              <a:gd name="adj2" fmla="val 140310"/>
            </a:avLst>
          </a:prstGeom>
          <a:solidFill>
            <a:srgbClr val="99CC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/>
          </a:p>
        </p:txBody>
      </p:sp>
      <p:sp>
        <p:nvSpPr>
          <p:cNvPr id="37898" name="Text Box 23"/>
          <p:cNvSpPr txBox="1">
            <a:spLocks noChangeArrowheads="1"/>
          </p:cNvSpPr>
          <p:nvPr/>
        </p:nvSpPr>
        <p:spPr bwMode="auto">
          <a:xfrm>
            <a:off x="971550" y="3529013"/>
            <a:ext cx="2808288" cy="525401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99CC00"/>
                </a:solidFill>
              </a:rPr>
              <a:t>SIMPLICITY</a:t>
            </a:r>
            <a:endParaRPr lang="en-GB" sz="2800" b="1" dirty="0">
              <a:solidFill>
                <a:srgbClr val="99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monitor </a:t>
            </a:r>
            <a:r>
              <a:rPr lang="it-IT" dirty="0" err="1" smtClean="0"/>
              <a:t>progresses</a:t>
            </a:r>
            <a:endParaRPr lang="it-IT" dirty="0" smtClean="0"/>
          </a:p>
        </p:txBody>
      </p:sp>
      <p:pic>
        <p:nvPicPr>
          <p:cNvPr id="38916" name="Picture 3" descr="monit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836613"/>
            <a:ext cx="7775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 cstate="print"/>
          <a:srcRect l="1895" t="5418" r="9512" b="11435"/>
          <a:stretch>
            <a:fillRect/>
          </a:stretch>
        </p:blipFill>
        <p:spPr bwMode="auto">
          <a:xfrm>
            <a:off x="323850" y="2852738"/>
            <a:ext cx="8135938" cy="3498850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1682750" y="1125538"/>
            <a:ext cx="425450" cy="509587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2562225" y="4868863"/>
            <a:ext cx="425450" cy="509587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627313" y="1196975"/>
            <a:ext cx="436562" cy="509588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1042988" y="4437063"/>
            <a:ext cx="436562" cy="509587"/>
          </a:xfrm>
          <a:prstGeom prst="ellipse">
            <a:avLst/>
          </a:prstGeom>
          <a:solidFill>
            <a:srgbClr val="CCFFCC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4211638" y="1125538"/>
            <a:ext cx="435916" cy="522418"/>
          </a:xfrm>
          <a:prstGeom prst="ellipse">
            <a:avLst/>
          </a:prstGeom>
          <a:solidFill>
            <a:srgbClr val="FF6600">
              <a:alpha val="50000"/>
            </a:srgbClr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05162" name="Oval 10"/>
          <p:cNvSpPr>
            <a:spLocks noChangeArrowheads="1"/>
          </p:cNvSpPr>
          <p:nvPr/>
        </p:nvSpPr>
        <p:spPr bwMode="auto">
          <a:xfrm>
            <a:off x="8528050" y="5151438"/>
            <a:ext cx="435916" cy="522418"/>
          </a:xfrm>
          <a:prstGeom prst="ellipse">
            <a:avLst/>
          </a:prstGeom>
          <a:solidFill>
            <a:srgbClr val="FF6600">
              <a:alpha val="50000"/>
            </a:srgbClr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05163" name="Oval 11"/>
          <p:cNvSpPr>
            <a:spLocks noChangeArrowheads="1"/>
          </p:cNvSpPr>
          <p:nvPr/>
        </p:nvSpPr>
        <p:spPr bwMode="auto">
          <a:xfrm>
            <a:off x="6300788" y="4149725"/>
            <a:ext cx="144462" cy="144463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5795963" y="1268413"/>
            <a:ext cx="419100" cy="509587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28575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it-IT" sz="1800">
                <a:solidFill>
                  <a:srgbClr val="000099"/>
                </a:solidFill>
              </a:rPr>
              <a:t>f</a:t>
            </a: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5940425" y="4365625"/>
            <a:ext cx="419100" cy="509588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28575">
            <a:solidFill>
              <a:srgbClr val="000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it-IT" sz="1800">
                <a:solidFill>
                  <a:srgbClr val="000099"/>
                </a:solidFill>
              </a:rPr>
              <a:t>f</a:t>
            </a:r>
          </a:p>
        </p:txBody>
      </p:sp>
      <p:sp>
        <p:nvSpPr>
          <p:cNvPr id="305166" name="Freeform 14"/>
          <p:cNvSpPr>
            <a:spLocks/>
          </p:cNvSpPr>
          <p:nvPr/>
        </p:nvSpPr>
        <p:spPr bwMode="auto">
          <a:xfrm>
            <a:off x="4500563" y="3848100"/>
            <a:ext cx="1800225" cy="385763"/>
          </a:xfrm>
          <a:custGeom>
            <a:avLst/>
            <a:gdLst>
              <a:gd name="T0" fmla="*/ 0 w 1134"/>
              <a:gd name="T1" fmla="*/ 2147483647 h 243"/>
              <a:gd name="T2" fmla="*/ 2147483647 w 1134"/>
              <a:gd name="T3" fmla="*/ 2147483647 h 243"/>
              <a:gd name="T4" fmla="*/ 2147483647 w 1134"/>
              <a:gd name="T5" fmla="*/ 2147483647 h 243"/>
              <a:gd name="T6" fmla="*/ 2147483647 w 1134"/>
              <a:gd name="T7" fmla="*/ 2147483647 h 243"/>
              <a:gd name="T8" fmla="*/ 2147483647 w 1134"/>
              <a:gd name="T9" fmla="*/ 2147483647 h 243"/>
              <a:gd name="T10" fmla="*/ 2147483647 w 1134"/>
              <a:gd name="T11" fmla="*/ 2147483647 h 243"/>
              <a:gd name="T12" fmla="*/ 2147483647 w 1134"/>
              <a:gd name="T13" fmla="*/ 2147483647 h 2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34"/>
              <a:gd name="T22" fmla="*/ 0 h 243"/>
              <a:gd name="T23" fmla="*/ 1134 w 1134"/>
              <a:gd name="T24" fmla="*/ 243 h 2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34" h="243">
                <a:moveTo>
                  <a:pt x="0" y="99"/>
                </a:moveTo>
                <a:cubicBezTo>
                  <a:pt x="60" y="49"/>
                  <a:pt x="121" y="0"/>
                  <a:pt x="181" y="8"/>
                </a:cubicBezTo>
                <a:cubicBezTo>
                  <a:pt x="241" y="16"/>
                  <a:pt x="310" y="121"/>
                  <a:pt x="363" y="144"/>
                </a:cubicBezTo>
                <a:cubicBezTo>
                  <a:pt x="416" y="167"/>
                  <a:pt x="454" y="129"/>
                  <a:pt x="499" y="144"/>
                </a:cubicBezTo>
                <a:cubicBezTo>
                  <a:pt x="544" y="159"/>
                  <a:pt x="575" y="227"/>
                  <a:pt x="635" y="235"/>
                </a:cubicBezTo>
                <a:cubicBezTo>
                  <a:pt x="695" y="243"/>
                  <a:pt x="778" y="190"/>
                  <a:pt x="861" y="190"/>
                </a:cubicBezTo>
                <a:cubicBezTo>
                  <a:pt x="944" y="190"/>
                  <a:pt x="1089" y="228"/>
                  <a:pt x="1134" y="235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it-IT"/>
          </a:p>
        </p:txBody>
      </p:sp>
      <p:sp>
        <p:nvSpPr>
          <p:cNvPr id="305167" name="AutoShape 15"/>
          <p:cNvSpPr>
            <a:spLocks/>
          </p:cNvSpPr>
          <p:nvPr/>
        </p:nvSpPr>
        <p:spPr bwMode="auto">
          <a:xfrm>
            <a:off x="6588125" y="4221163"/>
            <a:ext cx="71438" cy="503237"/>
          </a:xfrm>
          <a:prstGeom prst="rightBracket">
            <a:avLst>
              <a:gd name="adj" fmla="val 5870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6732588" y="4221163"/>
            <a:ext cx="436562" cy="509587"/>
          </a:xfrm>
          <a:prstGeom prst="ellipse">
            <a:avLst/>
          </a:prstGeom>
          <a:solidFill>
            <a:schemeClr val="bg2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/>
              <a:t>g</a:t>
            </a:r>
          </a:p>
        </p:txBody>
      </p:sp>
      <p:sp>
        <p:nvSpPr>
          <p:cNvPr id="305169" name="Oval 17"/>
          <p:cNvSpPr>
            <a:spLocks noChangeArrowheads="1"/>
          </p:cNvSpPr>
          <p:nvPr/>
        </p:nvSpPr>
        <p:spPr bwMode="auto">
          <a:xfrm>
            <a:off x="6588125" y="1268413"/>
            <a:ext cx="436563" cy="509587"/>
          </a:xfrm>
          <a:prstGeom prst="ellipse">
            <a:avLst/>
          </a:prstGeom>
          <a:solidFill>
            <a:schemeClr val="bg2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/>
              <a:t>g</a:t>
            </a:r>
          </a:p>
        </p:txBody>
      </p:sp>
      <p:pic>
        <p:nvPicPr>
          <p:cNvPr id="305170" name="Picture 18" descr="media"/>
          <p:cNvPicPr>
            <a:picLocks noChangeAspect="1" noChangeArrowheads="1"/>
          </p:cNvPicPr>
          <p:nvPr/>
        </p:nvPicPr>
        <p:blipFill>
          <a:blip r:embed="rId6" cstate="print"/>
          <a:srcRect l="-2286" t="-2324" r="-2286" b="-2324"/>
          <a:stretch>
            <a:fillRect/>
          </a:stretch>
        </p:blipFill>
        <p:spPr bwMode="auto">
          <a:xfrm>
            <a:off x="7380288" y="4221163"/>
            <a:ext cx="520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171" name="Picture 19" descr="media"/>
          <p:cNvPicPr>
            <a:picLocks noChangeAspect="1" noChangeArrowheads="1"/>
          </p:cNvPicPr>
          <p:nvPr/>
        </p:nvPicPr>
        <p:blipFill>
          <a:blip r:embed="rId6" cstate="print"/>
          <a:srcRect l="-2286" t="-2324" r="-2286" b="-2324"/>
          <a:stretch>
            <a:fillRect/>
          </a:stretch>
        </p:blipFill>
        <p:spPr bwMode="auto">
          <a:xfrm>
            <a:off x="7596188" y="1268413"/>
            <a:ext cx="520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3" name="Text Box 20"/>
          <p:cNvSpPr txBox="1">
            <a:spLocks noChangeArrowheads="1"/>
          </p:cNvSpPr>
          <p:nvPr/>
        </p:nvSpPr>
        <p:spPr bwMode="auto">
          <a:xfrm>
            <a:off x="900113" y="2781300"/>
            <a:ext cx="6810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/>
              <a:t>GHG</a:t>
            </a:r>
          </a:p>
        </p:txBody>
      </p:sp>
      <p:sp>
        <p:nvSpPr>
          <p:cNvPr id="38934" name="Text Box 21"/>
          <p:cNvSpPr txBox="1">
            <a:spLocks noChangeArrowheads="1"/>
          </p:cNvSpPr>
          <p:nvPr/>
        </p:nvSpPr>
        <p:spPr bwMode="auto">
          <a:xfrm>
            <a:off x="7812088" y="5300663"/>
            <a:ext cx="617775" cy="371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dirty="0" err="1" smtClean="0"/>
              <a:t>time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30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animBg="1"/>
      <p:bldP spid="305158" grpId="0" animBg="1"/>
      <p:bldP spid="305159" grpId="0" animBg="1"/>
      <p:bldP spid="305160" grpId="0" animBg="1"/>
      <p:bldP spid="305161" grpId="0" animBg="1"/>
      <p:bldP spid="305162" grpId="0" animBg="1"/>
      <p:bldP spid="305163" grpId="0" animBg="1"/>
      <p:bldP spid="305164" grpId="0" animBg="1"/>
      <p:bldP spid="305165" grpId="0" animBg="1"/>
      <p:bldP spid="305166" grpId="0" animBg="1"/>
      <p:bldP spid="305167" grpId="0" animBg="1"/>
      <p:bldP spid="305168" grpId="0" animBg="1"/>
      <p:bldP spid="3051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MCj030303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769" y="2348880"/>
            <a:ext cx="2836343" cy="227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206" y="1124744"/>
            <a:ext cx="3132266" cy="4824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Planning an inventory: suggested phases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5973521"/>
            <a:ext cx="6444207" cy="2637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Adapted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 </a:t>
            </a:r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from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: “</a:t>
            </a:r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Phases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 </a:t>
            </a:r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for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 </a:t>
            </a:r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preparing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 </a:t>
            </a:r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an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 </a:t>
            </a:r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inventory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”, </a:t>
            </a:r>
            <a:r>
              <a:rPr lang="it-IT" sz="1100" b="0" dirty="0">
                <a:solidFill>
                  <a:srgbClr val="340D71"/>
                </a:solidFill>
                <a:latin typeface="Arial" charset="0"/>
                <a:cs typeface="Arial" charset="0"/>
              </a:rPr>
              <a:t>ANPA 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2001 (in </a:t>
            </a:r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italian</a:t>
            </a:r>
            <a:r>
              <a:rPr lang="it-IT" sz="1100" b="0" dirty="0" smtClean="0">
                <a:solidFill>
                  <a:srgbClr val="340D71"/>
                </a:solidFill>
                <a:latin typeface="Arial" charset="0"/>
                <a:cs typeface="Arial" charset="0"/>
              </a:rPr>
              <a:t>) and SEAP </a:t>
            </a:r>
            <a:r>
              <a:rPr lang="it-IT" sz="1100" b="0" dirty="0" err="1" smtClean="0">
                <a:solidFill>
                  <a:srgbClr val="340D71"/>
                </a:solidFill>
                <a:latin typeface="Arial" charset="0"/>
                <a:cs typeface="Arial" charset="0"/>
              </a:rPr>
              <a:t>Guidelines</a:t>
            </a:r>
            <a:endParaRPr lang="it-IT" sz="1100" b="0" dirty="0">
              <a:solidFill>
                <a:srgbClr val="340D71"/>
              </a:solidFill>
              <a:latin typeface="Arial" charset="0"/>
              <a:cs typeface="Arial" charset="0"/>
            </a:endParaRPr>
          </a:p>
        </p:txBody>
      </p:sp>
      <p:sp>
        <p:nvSpPr>
          <p:cNvPr id="39943" name="AutoShape 4"/>
          <p:cNvSpPr>
            <a:spLocks noChangeArrowheads="1"/>
          </p:cNvSpPr>
          <p:nvPr/>
        </p:nvSpPr>
        <p:spPr bwMode="auto">
          <a:xfrm>
            <a:off x="202671" y="1773238"/>
            <a:ext cx="2381018" cy="9239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400" dirty="0" smtClean="0">
                <a:solidFill>
                  <a:srgbClr val="340D71"/>
                </a:solidFill>
              </a:rPr>
              <a:t>Planning</a:t>
            </a:r>
            <a:endParaRPr lang="it-IT" sz="2400" dirty="0">
              <a:solidFill>
                <a:srgbClr val="340D71"/>
              </a:solidFill>
            </a:endParaRPr>
          </a:p>
        </p:txBody>
      </p:sp>
      <p:sp>
        <p:nvSpPr>
          <p:cNvPr id="39944" name="AutoShape 5"/>
          <p:cNvSpPr>
            <a:spLocks noChangeArrowheads="1"/>
          </p:cNvSpPr>
          <p:nvPr/>
        </p:nvSpPr>
        <p:spPr bwMode="auto">
          <a:xfrm>
            <a:off x="200149" y="2925763"/>
            <a:ext cx="2355900" cy="1054100"/>
          </a:xfrm>
          <a:prstGeom prst="roundRect">
            <a:avLst>
              <a:gd name="adj" fmla="val 16667"/>
            </a:avLst>
          </a:prstGeom>
          <a:solidFill>
            <a:srgbClr val="FF6600">
              <a:alpha val="80000"/>
            </a:srgb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Data </a:t>
            </a:r>
            <a:r>
              <a:rPr lang="it-IT" sz="2400" dirty="0" err="1" smtClean="0">
                <a:solidFill>
                  <a:schemeClr val="bg1"/>
                </a:solidFill>
              </a:rPr>
              <a:t>collection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39945" name="AutoShape 5"/>
          <p:cNvSpPr>
            <a:spLocks noChangeArrowheads="1"/>
          </p:cNvSpPr>
          <p:nvPr/>
        </p:nvSpPr>
        <p:spPr bwMode="auto">
          <a:xfrm>
            <a:off x="179512" y="4221163"/>
            <a:ext cx="2355900" cy="1152525"/>
          </a:xfrm>
          <a:prstGeom prst="roundRect">
            <a:avLst>
              <a:gd name="adj" fmla="val 16667"/>
            </a:avLst>
          </a:prstGeom>
          <a:solidFill>
            <a:srgbClr val="CCFFCC">
              <a:alpha val="79999"/>
            </a:srgb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400" dirty="0" err="1" smtClean="0">
                <a:solidFill>
                  <a:srgbClr val="008000"/>
                </a:solidFill>
              </a:rPr>
              <a:t>Elaboration</a:t>
            </a:r>
            <a:r>
              <a:rPr lang="it-IT" sz="2400" dirty="0" smtClean="0">
                <a:solidFill>
                  <a:srgbClr val="008000"/>
                </a:solidFill>
              </a:rPr>
              <a:t> and </a:t>
            </a:r>
            <a:r>
              <a:rPr lang="it-IT" sz="2400" dirty="0" err="1" smtClean="0">
                <a:solidFill>
                  <a:srgbClr val="008000"/>
                </a:solidFill>
              </a:rPr>
              <a:t>Control</a:t>
            </a:r>
            <a:endParaRPr lang="it-IT" sz="2400" dirty="0">
              <a:solidFill>
                <a:srgbClr val="008000"/>
              </a:solidFill>
            </a:endParaRPr>
          </a:p>
        </p:txBody>
      </p:sp>
      <p:pic>
        <p:nvPicPr>
          <p:cNvPr id="9" name="Picture 1" descr="C:\Users\Msansoni\AppData\Local\Microsoft\Windows\Temporary Internet Files\Content.IE5\P4WHY6K0\MC900434929[1].png"/>
          <p:cNvPicPr>
            <a:picLocks noChangeAspect="1" noChangeArrowheads="1"/>
          </p:cNvPicPr>
          <p:nvPr/>
        </p:nvPicPr>
        <p:blipFill>
          <a:blip r:embed="rId5" cstate="print"/>
          <a:srcRect r="3333"/>
          <a:stretch>
            <a:fillRect/>
          </a:stretch>
        </p:blipFill>
        <p:spPr bwMode="auto">
          <a:xfrm>
            <a:off x="4788024" y="3429000"/>
            <a:ext cx="1584176" cy="163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title"/>
          </p:nvPr>
        </p:nvSpPr>
        <p:spPr>
          <a:xfrm>
            <a:off x="1115616" y="127000"/>
            <a:ext cx="6048672" cy="78105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Planning </a:t>
            </a:r>
            <a:r>
              <a:rPr lang="it-IT" dirty="0" err="1" smtClean="0"/>
              <a:t>activities</a:t>
            </a:r>
            <a:endParaRPr lang="it-IT" dirty="0" smtClean="0"/>
          </a:p>
        </p:txBody>
      </p:sp>
      <p:sp>
        <p:nvSpPr>
          <p:cNvPr id="40963" name="AutoShape 5"/>
          <p:cNvSpPr>
            <a:spLocks noChangeArrowheads="1"/>
          </p:cNvSpPr>
          <p:nvPr/>
        </p:nvSpPr>
        <p:spPr bwMode="auto">
          <a:xfrm>
            <a:off x="3276600" y="1247250"/>
            <a:ext cx="1295400" cy="741590"/>
          </a:xfrm>
          <a:prstGeom prst="flowChartAlternateProcess">
            <a:avLst/>
          </a:prstGeom>
          <a:solidFill>
            <a:srgbClr val="99CCFF">
              <a:alpha val="85097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1800" smtClean="0">
                <a:solidFill>
                  <a:srgbClr val="340D71"/>
                </a:solidFill>
              </a:rPr>
              <a:t>Available resources</a:t>
            </a:r>
            <a:endParaRPr lang="en-GB" sz="1800">
              <a:solidFill>
                <a:srgbClr val="340D71"/>
              </a:solidFill>
            </a:endParaRPr>
          </a:p>
        </p:txBody>
      </p:sp>
      <p:sp>
        <p:nvSpPr>
          <p:cNvPr id="40964" name="AutoShape 7"/>
          <p:cNvSpPr>
            <a:spLocks noChangeArrowheads="1"/>
          </p:cNvSpPr>
          <p:nvPr/>
        </p:nvSpPr>
        <p:spPr bwMode="auto">
          <a:xfrm>
            <a:off x="251521" y="1251817"/>
            <a:ext cx="1584522" cy="732456"/>
          </a:xfrm>
          <a:prstGeom prst="flowChartAlternateProcess">
            <a:avLst/>
          </a:prstGeom>
          <a:solidFill>
            <a:srgbClr val="99CCFF">
              <a:alpha val="85097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1800" smtClean="0">
                <a:solidFill>
                  <a:srgbClr val="340D71"/>
                </a:solidFill>
              </a:rPr>
              <a:t>Define objectives</a:t>
            </a:r>
            <a:endParaRPr lang="en-GB" sz="1800">
              <a:solidFill>
                <a:srgbClr val="340D71"/>
              </a:solidFill>
            </a:endParaRPr>
          </a:p>
        </p:txBody>
      </p:sp>
      <p:sp>
        <p:nvSpPr>
          <p:cNvPr id="40965" name="AutoShape 25"/>
          <p:cNvSpPr>
            <a:spLocks noChangeArrowheads="1"/>
          </p:cNvSpPr>
          <p:nvPr/>
        </p:nvSpPr>
        <p:spPr bwMode="auto">
          <a:xfrm>
            <a:off x="2195513" y="1401351"/>
            <a:ext cx="771525" cy="487363"/>
          </a:xfrm>
          <a:prstGeom prst="leftRightArrow">
            <a:avLst>
              <a:gd name="adj1" fmla="val 50000"/>
              <a:gd name="adj2" fmla="val 31661"/>
            </a:avLst>
          </a:prstGeom>
          <a:solidFill>
            <a:schemeClr val="folHlink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966" name="AutoShape 4"/>
          <p:cNvSpPr>
            <a:spLocks noChangeArrowheads="1"/>
          </p:cNvSpPr>
          <p:nvPr/>
        </p:nvSpPr>
        <p:spPr bwMode="auto">
          <a:xfrm>
            <a:off x="899592" y="2924945"/>
            <a:ext cx="1820316" cy="10081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2400" smtClean="0">
                <a:solidFill>
                  <a:srgbClr val="340D71"/>
                </a:solidFill>
              </a:rPr>
              <a:t>Planning actvities</a:t>
            </a:r>
            <a:endParaRPr lang="en-GB" sz="2400">
              <a:solidFill>
                <a:srgbClr val="340D71"/>
              </a:solidFill>
            </a:endParaRPr>
          </a:p>
        </p:txBody>
      </p:sp>
      <p:sp>
        <p:nvSpPr>
          <p:cNvPr id="40967" name="AutoShape 5"/>
          <p:cNvSpPr>
            <a:spLocks noChangeArrowheads="1"/>
          </p:cNvSpPr>
          <p:nvPr/>
        </p:nvSpPr>
        <p:spPr bwMode="auto">
          <a:xfrm>
            <a:off x="539553" y="4704582"/>
            <a:ext cx="2540396" cy="881012"/>
          </a:xfrm>
          <a:prstGeom prst="roundRect">
            <a:avLst>
              <a:gd name="adj" fmla="val 16667"/>
            </a:avLst>
          </a:prstGeom>
          <a:solidFill>
            <a:srgbClr val="99CCFF">
              <a:alpha val="50195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GB" sz="2000" dirty="0" smtClean="0">
                <a:solidFill>
                  <a:srgbClr val="340D71"/>
                </a:solidFill>
              </a:rPr>
              <a:t>Identification of needed data</a:t>
            </a:r>
            <a:endParaRPr lang="en-GB" sz="2000" dirty="0">
              <a:solidFill>
                <a:srgbClr val="340D71"/>
              </a:solidFill>
            </a:endParaRPr>
          </a:p>
        </p:txBody>
      </p:sp>
      <p:cxnSp>
        <p:nvCxnSpPr>
          <p:cNvPr id="40968" name="AutoShape 36"/>
          <p:cNvCxnSpPr>
            <a:cxnSpLocks noChangeShapeType="1"/>
            <a:stCxn id="40964" idx="2"/>
            <a:endCxn id="40966" idx="0"/>
          </p:cNvCxnSpPr>
          <p:nvPr/>
        </p:nvCxnSpPr>
        <p:spPr bwMode="auto">
          <a:xfrm rot="16200000" flipH="1">
            <a:off x="956430" y="2071625"/>
            <a:ext cx="940672" cy="76596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40969" name="AutoShape 37"/>
          <p:cNvCxnSpPr>
            <a:cxnSpLocks noChangeShapeType="1"/>
            <a:stCxn id="40963" idx="2"/>
            <a:endCxn id="40966" idx="0"/>
          </p:cNvCxnSpPr>
          <p:nvPr/>
        </p:nvCxnSpPr>
        <p:spPr bwMode="auto">
          <a:xfrm rot="5400000">
            <a:off x="2398973" y="1399617"/>
            <a:ext cx="936105" cy="21145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sp>
        <p:nvSpPr>
          <p:cNvPr id="40970" name="Rectangle 39"/>
          <p:cNvSpPr>
            <a:spLocks noChangeArrowheads="1"/>
          </p:cNvSpPr>
          <p:nvPr/>
        </p:nvSpPr>
        <p:spPr bwMode="auto">
          <a:xfrm>
            <a:off x="3178175" y="2636838"/>
            <a:ext cx="2978150" cy="1739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1800" b="0" smtClean="0">
                <a:solidFill>
                  <a:srgbClr val="340D71"/>
                </a:solidFill>
              </a:rPr>
              <a:t>Baseline</a:t>
            </a:r>
          </a:p>
          <a:p>
            <a:r>
              <a:rPr lang="en-GB" sz="1800" b="0" smtClean="0">
                <a:solidFill>
                  <a:srgbClr val="340D71"/>
                </a:solidFill>
              </a:rPr>
              <a:t>Boundaries</a:t>
            </a:r>
          </a:p>
          <a:p>
            <a:r>
              <a:rPr lang="en-GB" sz="1800" b="0" smtClean="0">
                <a:solidFill>
                  <a:srgbClr val="340D71"/>
                </a:solidFill>
              </a:rPr>
              <a:t>Gases</a:t>
            </a:r>
          </a:p>
          <a:p>
            <a:r>
              <a:rPr lang="en-GB" sz="1800" b="0" smtClean="0">
                <a:solidFill>
                  <a:srgbClr val="340D71"/>
                </a:solidFill>
              </a:rPr>
              <a:t>Sectors</a:t>
            </a:r>
          </a:p>
          <a:p>
            <a:r>
              <a:rPr lang="en-GB" sz="1800" b="0" smtClean="0">
                <a:solidFill>
                  <a:srgbClr val="340D71"/>
                </a:solidFill>
              </a:rPr>
              <a:t>Methodological approaches</a:t>
            </a:r>
          </a:p>
          <a:p>
            <a:r>
              <a:rPr lang="en-GB" sz="1800" b="0" smtClean="0">
                <a:solidFill>
                  <a:srgbClr val="340D71"/>
                </a:solidFill>
              </a:rPr>
              <a:t>Monitoring</a:t>
            </a:r>
            <a:endParaRPr lang="en-GB" sz="1800" b="0">
              <a:solidFill>
                <a:srgbClr val="340D71"/>
              </a:solidFill>
            </a:endParaRPr>
          </a:p>
        </p:txBody>
      </p:sp>
      <p:cxnSp>
        <p:nvCxnSpPr>
          <p:cNvPr id="40971" name="AutoShape 40"/>
          <p:cNvCxnSpPr>
            <a:cxnSpLocks noChangeShapeType="1"/>
            <a:stCxn id="40966" idx="2"/>
            <a:endCxn id="40967" idx="0"/>
          </p:cNvCxnSpPr>
          <p:nvPr/>
        </p:nvCxnSpPr>
        <p:spPr bwMode="auto">
          <a:xfrm>
            <a:off x="1809750" y="3933057"/>
            <a:ext cx="1" cy="771525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</p:cxnSp>
      <p:sp>
        <p:nvSpPr>
          <p:cNvPr id="40972" name="Rectangle 42"/>
          <p:cNvSpPr>
            <a:spLocks noChangeArrowheads="1"/>
          </p:cNvSpPr>
          <p:nvPr/>
        </p:nvSpPr>
        <p:spPr bwMode="auto">
          <a:xfrm>
            <a:off x="5220072" y="980728"/>
            <a:ext cx="3311525" cy="12025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1800" b="0" smtClean="0">
                <a:solidFill>
                  <a:srgbClr val="340D71"/>
                </a:solidFill>
              </a:rPr>
              <a:t>Existing inventories</a:t>
            </a:r>
          </a:p>
          <a:p>
            <a:r>
              <a:rPr lang="en-GB" sz="1800" b="0" smtClean="0">
                <a:solidFill>
                  <a:srgbClr val="340D71"/>
                </a:solidFill>
              </a:rPr>
              <a:t>Tools and methodologies</a:t>
            </a:r>
          </a:p>
          <a:p>
            <a:r>
              <a:rPr lang="en-GB" sz="1800" b="0" smtClean="0">
                <a:solidFill>
                  <a:srgbClr val="340D71"/>
                </a:solidFill>
              </a:rPr>
              <a:t>Time</a:t>
            </a:r>
          </a:p>
          <a:p>
            <a:r>
              <a:rPr lang="en-GB" sz="1800" b="0" smtClean="0">
                <a:solidFill>
                  <a:srgbClr val="340D71"/>
                </a:solidFill>
              </a:rPr>
              <a:t>Staff</a:t>
            </a:r>
            <a:endParaRPr lang="en-GB" sz="1800" b="0">
              <a:solidFill>
                <a:srgbClr val="340D71"/>
              </a:solidFill>
            </a:endParaRPr>
          </a:p>
        </p:txBody>
      </p:sp>
      <p:sp>
        <p:nvSpPr>
          <p:cNvPr id="40973" name="AutoShape 43"/>
          <p:cNvSpPr>
            <a:spLocks/>
          </p:cNvSpPr>
          <p:nvPr/>
        </p:nvSpPr>
        <p:spPr bwMode="auto">
          <a:xfrm>
            <a:off x="5148263" y="836613"/>
            <a:ext cx="215900" cy="1441450"/>
          </a:xfrm>
          <a:prstGeom prst="leftBracket">
            <a:avLst>
              <a:gd name="adj" fmla="val 5563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cxnSp>
        <p:nvCxnSpPr>
          <p:cNvPr id="40974" name="AutoShape 44"/>
          <p:cNvCxnSpPr>
            <a:cxnSpLocks noChangeShapeType="1"/>
            <a:stCxn id="40963" idx="3"/>
          </p:cNvCxnSpPr>
          <p:nvPr/>
        </p:nvCxnSpPr>
        <p:spPr bwMode="auto">
          <a:xfrm>
            <a:off x="4572000" y="1618045"/>
            <a:ext cx="576263" cy="70644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</p:cxnSp>
      <p:sp>
        <p:nvSpPr>
          <p:cNvPr id="40975" name="AutoShape 45"/>
          <p:cNvSpPr>
            <a:spLocks/>
          </p:cNvSpPr>
          <p:nvPr/>
        </p:nvSpPr>
        <p:spPr bwMode="auto">
          <a:xfrm>
            <a:off x="3059113" y="2565400"/>
            <a:ext cx="261937" cy="1800225"/>
          </a:xfrm>
          <a:prstGeom prst="leftBracket">
            <a:avLst>
              <a:gd name="adj" fmla="val 57273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cxnSp>
        <p:nvCxnSpPr>
          <p:cNvPr id="40976" name="AutoShape 46"/>
          <p:cNvCxnSpPr>
            <a:cxnSpLocks noChangeShapeType="1"/>
            <a:stCxn id="40966" idx="3"/>
            <a:endCxn id="40975" idx="1"/>
          </p:cNvCxnSpPr>
          <p:nvPr/>
        </p:nvCxnSpPr>
        <p:spPr bwMode="auto">
          <a:xfrm>
            <a:off x="2719908" y="3429001"/>
            <a:ext cx="339205" cy="36512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</p:cxnSp>
      <p:sp>
        <p:nvSpPr>
          <p:cNvPr id="40977" name="Rectangle 47"/>
          <p:cNvSpPr>
            <a:spLocks noChangeArrowheads="1"/>
          </p:cNvSpPr>
          <p:nvPr/>
        </p:nvSpPr>
        <p:spPr bwMode="auto">
          <a:xfrm>
            <a:off x="3970338" y="4992688"/>
            <a:ext cx="4778126" cy="10086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b="0" dirty="0" smtClean="0">
                <a:solidFill>
                  <a:srgbClr val="340D71"/>
                </a:solidFill>
              </a:rPr>
              <a:t>Procedure for data collection</a:t>
            </a:r>
          </a:p>
          <a:p>
            <a:pPr>
              <a:lnSpc>
                <a:spcPct val="110000"/>
              </a:lnSpc>
            </a:pPr>
            <a:r>
              <a:rPr lang="en-GB" sz="1800" b="0" dirty="0" smtClean="0">
                <a:solidFill>
                  <a:srgbClr val="340D71"/>
                </a:solidFill>
              </a:rPr>
              <a:t>Identification of emission sources</a:t>
            </a:r>
          </a:p>
          <a:p>
            <a:pPr>
              <a:lnSpc>
                <a:spcPct val="110000"/>
              </a:lnSpc>
            </a:pPr>
            <a:r>
              <a:rPr lang="en-GB" sz="1800" b="0" dirty="0" smtClean="0">
                <a:solidFill>
                  <a:srgbClr val="340D71"/>
                </a:solidFill>
              </a:rPr>
              <a:t>Procedure for emission calculation/estimation</a:t>
            </a:r>
            <a:endParaRPr lang="en-GB" sz="1800" b="0" dirty="0">
              <a:solidFill>
                <a:srgbClr val="340D71"/>
              </a:solidFill>
            </a:endParaRPr>
          </a:p>
        </p:txBody>
      </p:sp>
      <p:sp>
        <p:nvSpPr>
          <p:cNvPr id="40978" name="AutoShape 48"/>
          <p:cNvSpPr>
            <a:spLocks/>
          </p:cNvSpPr>
          <p:nvPr/>
        </p:nvSpPr>
        <p:spPr bwMode="auto">
          <a:xfrm>
            <a:off x="3827463" y="4919663"/>
            <a:ext cx="142875" cy="1101725"/>
          </a:xfrm>
          <a:prstGeom prst="leftBracket">
            <a:avLst>
              <a:gd name="adj" fmla="val 64259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/>
          </a:p>
        </p:txBody>
      </p:sp>
      <p:cxnSp>
        <p:nvCxnSpPr>
          <p:cNvPr id="40979" name="AutoShape 49"/>
          <p:cNvCxnSpPr>
            <a:cxnSpLocks noChangeShapeType="1"/>
            <a:stCxn id="40967" idx="3"/>
            <a:endCxn id="40978" idx="1"/>
          </p:cNvCxnSpPr>
          <p:nvPr/>
        </p:nvCxnSpPr>
        <p:spPr bwMode="auto">
          <a:xfrm>
            <a:off x="3079949" y="5145088"/>
            <a:ext cx="747514" cy="325438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</p:cxnSp>
      <p:sp>
        <p:nvSpPr>
          <p:cNvPr id="40980" name="AutoShape 24"/>
          <p:cNvSpPr>
            <a:spLocks noChangeArrowheads="1"/>
          </p:cNvSpPr>
          <p:nvPr/>
        </p:nvSpPr>
        <p:spPr bwMode="auto">
          <a:xfrm rot="5400000">
            <a:off x="1451769" y="5731669"/>
            <a:ext cx="771525" cy="487363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3366FF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lIns="90000" tIns="46800" rIns="90000" bIns="46800" anchor="ctr"/>
          <a:lstStyle/>
          <a:p>
            <a:pPr algn="ctr"/>
            <a:endParaRPr lang="it-IT" sz="2000">
              <a:solidFill>
                <a:srgbClr val="340D71"/>
              </a:solidFill>
            </a:endParaRPr>
          </a:p>
        </p:txBody>
      </p:sp>
      <p:pic>
        <p:nvPicPr>
          <p:cNvPr id="40981" name="Picture 54" descr="j023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205038"/>
            <a:ext cx="25749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dirty="0" err="1" smtClean="0"/>
              <a:t>collection</a:t>
            </a:r>
            <a:endParaRPr lang="it-IT" dirty="0" smtClean="0"/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848470" y="4292600"/>
            <a:ext cx="2427386" cy="1054100"/>
          </a:xfrm>
          <a:prstGeom prst="roundRect">
            <a:avLst>
              <a:gd name="adj" fmla="val 16667"/>
            </a:avLst>
          </a:prstGeom>
          <a:solidFill>
            <a:srgbClr val="FF6600">
              <a:alpha val="80000"/>
            </a:srgb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Data </a:t>
            </a:r>
            <a:r>
              <a:rPr lang="it-IT" sz="2800" dirty="0" err="1" smtClean="0">
                <a:solidFill>
                  <a:schemeClr val="bg1"/>
                </a:solidFill>
              </a:rPr>
              <a:t>collection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3013" name="Rectangle 12"/>
          <p:cNvSpPr>
            <a:spLocks noChangeArrowheads="1"/>
          </p:cNvSpPr>
          <p:nvPr/>
        </p:nvSpPr>
        <p:spPr bwMode="auto">
          <a:xfrm>
            <a:off x="4067944" y="4403280"/>
            <a:ext cx="5004048" cy="161800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0" dirty="0" smtClean="0">
                <a:solidFill>
                  <a:srgbClr val="340D71"/>
                </a:solidFill>
              </a:rPr>
              <a:t>Data </a:t>
            </a:r>
            <a:r>
              <a:rPr lang="en-US" dirty="0" smtClean="0">
                <a:solidFill>
                  <a:srgbClr val="340D71"/>
                </a:solidFill>
              </a:rPr>
              <a:t>sources (energy suppliers, consumers, national/regional statistics)</a:t>
            </a:r>
            <a:endParaRPr lang="en-US" sz="1800" b="0" dirty="0">
              <a:solidFill>
                <a:srgbClr val="340D7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b="0" dirty="0" smtClean="0">
                <a:solidFill>
                  <a:srgbClr val="340D71"/>
                </a:solidFill>
              </a:rPr>
              <a:t>Activity indicators</a:t>
            </a:r>
            <a:endParaRPr lang="en-US" sz="1800" b="0" dirty="0">
              <a:solidFill>
                <a:srgbClr val="340D7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b="0" dirty="0" smtClean="0">
                <a:solidFill>
                  <a:srgbClr val="340D71"/>
                </a:solidFill>
              </a:rPr>
              <a:t>Emission factors (standard, LCA)</a:t>
            </a:r>
            <a:endParaRPr lang="en-US" sz="1800" b="0" dirty="0">
              <a:solidFill>
                <a:srgbClr val="340D7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b="0" dirty="0" smtClean="0">
                <a:solidFill>
                  <a:srgbClr val="340D71"/>
                </a:solidFill>
              </a:rPr>
              <a:t>Scaling factors for TD and BU (proxy variables)</a:t>
            </a:r>
            <a:endParaRPr lang="en-US" sz="1800" b="0" dirty="0">
              <a:solidFill>
                <a:srgbClr val="340D71"/>
              </a:solidFill>
            </a:endParaRPr>
          </a:p>
        </p:txBody>
      </p:sp>
      <p:sp>
        <p:nvSpPr>
          <p:cNvPr id="43014" name="AutoShape 13"/>
          <p:cNvSpPr>
            <a:spLocks/>
          </p:cNvSpPr>
          <p:nvPr/>
        </p:nvSpPr>
        <p:spPr bwMode="auto">
          <a:xfrm>
            <a:off x="3995936" y="4292600"/>
            <a:ext cx="119062" cy="1800225"/>
          </a:xfrm>
          <a:prstGeom prst="leftBracket">
            <a:avLst>
              <a:gd name="adj" fmla="val 126001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cxnSp>
        <p:nvCxnSpPr>
          <p:cNvPr id="43015" name="AutoShape 14"/>
          <p:cNvCxnSpPr>
            <a:cxnSpLocks noChangeShapeType="1"/>
            <a:stCxn id="43012" idx="3"/>
            <a:endCxn id="43014" idx="1"/>
          </p:cNvCxnSpPr>
          <p:nvPr/>
        </p:nvCxnSpPr>
        <p:spPr bwMode="auto">
          <a:xfrm>
            <a:off x="3275856" y="4819650"/>
            <a:ext cx="720080" cy="373063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</p:cxnSp>
      <p:sp>
        <p:nvSpPr>
          <p:cNvPr id="43016" name="AutoShape 24"/>
          <p:cNvSpPr>
            <a:spLocks noChangeArrowheads="1"/>
          </p:cNvSpPr>
          <p:nvPr/>
        </p:nvSpPr>
        <p:spPr bwMode="auto">
          <a:xfrm rot="5400000">
            <a:off x="1746311" y="3714812"/>
            <a:ext cx="626939" cy="487363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3366FF"/>
          </a:solidFill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rot="10800000" vert="eaVert" lIns="90000" tIns="46800" rIns="90000" bIns="46800" anchor="ctr"/>
          <a:lstStyle/>
          <a:p>
            <a:pPr algn="ctr"/>
            <a:endParaRPr lang="it-IT" sz="2000">
              <a:solidFill>
                <a:srgbClr val="340D71"/>
              </a:solidFill>
            </a:endParaRPr>
          </a:p>
        </p:txBody>
      </p:sp>
      <p:sp>
        <p:nvSpPr>
          <p:cNvPr id="43017" name="AutoShape 24"/>
          <p:cNvSpPr>
            <a:spLocks noChangeArrowheads="1"/>
          </p:cNvSpPr>
          <p:nvPr/>
        </p:nvSpPr>
        <p:spPr bwMode="auto">
          <a:xfrm rot="5400000">
            <a:off x="1701006" y="5536407"/>
            <a:ext cx="771525" cy="487362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99CC00"/>
          </a:solidFill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43018" name="Puzzle3"/>
          <p:cNvSpPr>
            <a:spLocks noEditPoints="1" noChangeArrowheads="1"/>
          </p:cNvSpPr>
          <p:nvPr/>
        </p:nvSpPr>
        <p:spPr bwMode="auto">
          <a:xfrm rot="-900000">
            <a:off x="7204075" y="2501900"/>
            <a:ext cx="800100" cy="1084263"/>
          </a:xfrm>
          <a:custGeom>
            <a:avLst/>
            <a:gdLst>
              <a:gd name="T0" fmla="*/ 528115445 w 21600"/>
              <a:gd name="T1" fmla="*/ 1999236484 h 21600"/>
              <a:gd name="T2" fmla="*/ 1044489575 w 21600"/>
              <a:gd name="T3" fmla="*/ 2147483647 h 21600"/>
              <a:gd name="T4" fmla="*/ 669863925 w 21600"/>
              <a:gd name="T5" fmla="*/ 1745634688 h 21600"/>
              <a:gd name="T6" fmla="*/ 1044489575 w 21600"/>
              <a:gd name="T7" fmla="*/ 888563247 h 21600"/>
              <a:gd name="T8" fmla="*/ 533655691 w 21600"/>
              <a:gd name="T9" fmla="*/ 6576606 h 21600"/>
              <a:gd name="T10" fmla="*/ 35170652 w 21600"/>
              <a:gd name="T11" fmla="*/ 860356356 h 21600"/>
              <a:gd name="T12" fmla="*/ 409847076 w 21600"/>
              <a:gd name="T13" fmla="*/ 1710848331 h 21600"/>
              <a:gd name="T14" fmla="*/ 35170652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19" name="Puzzle2"/>
          <p:cNvSpPr>
            <a:spLocks noEditPoints="1" noChangeArrowheads="1"/>
          </p:cNvSpPr>
          <p:nvPr/>
        </p:nvSpPr>
        <p:spPr bwMode="auto">
          <a:xfrm>
            <a:off x="6111875" y="2028825"/>
            <a:ext cx="1276350" cy="989013"/>
          </a:xfrm>
          <a:custGeom>
            <a:avLst/>
            <a:gdLst>
              <a:gd name="T0" fmla="*/ 2269599 w 21600"/>
              <a:gd name="T1" fmla="*/ 1284976873 h 21600"/>
              <a:gd name="T2" fmla="*/ 866968697 w 21600"/>
              <a:gd name="T3" fmla="*/ 2031330136 h 21600"/>
              <a:gd name="T4" fmla="*/ 2145761972 w 21600"/>
              <a:gd name="T5" fmla="*/ 1335181353 h 21600"/>
              <a:gd name="T6" fmla="*/ 2147483647 w 21600"/>
              <a:gd name="T7" fmla="*/ 2034115488 h 21600"/>
              <a:gd name="T8" fmla="*/ 2147483647 w 21600"/>
              <a:gd name="T9" fmla="*/ 1447878977 h 21600"/>
              <a:gd name="T10" fmla="*/ 2147483647 w 21600"/>
              <a:gd name="T11" fmla="*/ 550909895 h 21600"/>
              <a:gd name="T12" fmla="*/ 2147483647 w 21600"/>
              <a:gd name="T13" fmla="*/ 2687734 h 21600"/>
              <a:gd name="T14" fmla="*/ 866968697 w 21600"/>
              <a:gd name="T15" fmla="*/ 5657886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00B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0" name="Puzzle4"/>
          <p:cNvSpPr>
            <a:spLocks noEditPoints="1" noChangeArrowheads="1"/>
          </p:cNvSpPr>
          <p:nvPr/>
        </p:nvSpPr>
        <p:spPr bwMode="auto">
          <a:xfrm rot="710850">
            <a:off x="7767638" y="1733550"/>
            <a:ext cx="769937" cy="1265238"/>
          </a:xfrm>
          <a:custGeom>
            <a:avLst/>
            <a:gdLst>
              <a:gd name="T0" fmla="*/ 376225729 w 21600"/>
              <a:gd name="T1" fmla="*/ 2147483647 h 21600"/>
              <a:gd name="T2" fmla="*/ 20516078 w 21600"/>
              <a:gd name="T3" fmla="*/ 2147483647 h 21600"/>
              <a:gd name="T4" fmla="*/ 520836955 w 21600"/>
              <a:gd name="T5" fmla="*/ 2147483647 h 21600"/>
              <a:gd name="T6" fmla="*/ 947470727 w 21600"/>
              <a:gd name="T7" fmla="*/ 2147483647 h 21600"/>
              <a:gd name="T8" fmla="*/ 632794167 w 21600"/>
              <a:gd name="T9" fmla="*/ 2147483647 h 21600"/>
              <a:gd name="T10" fmla="*/ 952588240 w 21600"/>
              <a:gd name="T11" fmla="*/ 947828572 h 21600"/>
              <a:gd name="T12" fmla="*/ 502811311 w 21600"/>
              <a:gd name="T13" fmla="*/ 2209656 h 21600"/>
              <a:gd name="T14" fmla="*/ 20516078 w 21600"/>
              <a:gd name="T15" fmla="*/ 94782857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1" name="Puzzle1"/>
          <p:cNvSpPr>
            <a:spLocks noEditPoints="1" noChangeArrowheads="1"/>
          </p:cNvSpPr>
          <p:nvPr/>
        </p:nvSpPr>
        <p:spPr bwMode="auto">
          <a:xfrm rot="-8100000">
            <a:off x="6652419" y="1451769"/>
            <a:ext cx="1292225" cy="754063"/>
          </a:xfrm>
          <a:custGeom>
            <a:avLst/>
            <a:gdLst>
              <a:gd name="T0" fmla="*/ 2147483647 w 21600"/>
              <a:gd name="T1" fmla="*/ 896790324 h 21600"/>
              <a:gd name="T2" fmla="*/ 2147483647 w 21600"/>
              <a:gd name="T3" fmla="*/ 22166276 h 21600"/>
              <a:gd name="T4" fmla="*/ 1011706038 w 21600"/>
              <a:gd name="T5" fmla="*/ 36419318 h 21600"/>
              <a:gd name="T6" fmla="*/ 1079153458 w 21600"/>
              <a:gd name="T7" fmla="*/ 893641134 h 21600"/>
              <a:gd name="T8" fmla="*/ 2147483647 w 21600"/>
              <a:gd name="T9" fmla="*/ 548207932 h 21600"/>
              <a:gd name="T10" fmla="*/ 2147483647 w 21600"/>
              <a:gd name="T11" fmla="*/ 370748764 h 21600"/>
              <a:gd name="T12" fmla="*/ 2147483647 w 21600"/>
              <a:gd name="T13" fmla="*/ 425462439 h 21600"/>
              <a:gd name="T14" fmla="*/ 11989873 w 21600"/>
              <a:gd name="T15" fmla="*/ 42546243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2" name="Puzzle1"/>
          <p:cNvSpPr>
            <a:spLocks noEditPoints="1" noChangeArrowheads="1"/>
          </p:cNvSpPr>
          <p:nvPr/>
        </p:nvSpPr>
        <p:spPr bwMode="auto">
          <a:xfrm rot="8100000">
            <a:off x="6061075" y="3268663"/>
            <a:ext cx="1292225" cy="754062"/>
          </a:xfrm>
          <a:custGeom>
            <a:avLst/>
            <a:gdLst>
              <a:gd name="T0" fmla="*/ 2147483647 w 21600"/>
              <a:gd name="T1" fmla="*/ 896786900 h 21600"/>
              <a:gd name="T2" fmla="*/ 2147483647 w 21600"/>
              <a:gd name="T3" fmla="*/ 22166212 h 21600"/>
              <a:gd name="T4" fmla="*/ 1011706038 w 21600"/>
              <a:gd name="T5" fmla="*/ 36419235 h 21600"/>
              <a:gd name="T6" fmla="*/ 1079153458 w 21600"/>
              <a:gd name="T7" fmla="*/ 893637715 h 21600"/>
              <a:gd name="T8" fmla="*/ 2147483647 w 21600"/>
              <a:gd name="T9" fmla="*/ 548206646 h 21600"/>
              <a:gd name="T10" fmla="*/ 2147483647 w 21600"/>
              <a:gd name="T11" fmla="*/ 370746597 h 21600"/>
              <a:gd name="T12" fmla="*/ 2147483647 w 21600"/>
              <a:gd name="T13" fmla="*/ 425461316 h 21600"/>
              <a:gd name="T14" fmla="*/ 11989873 w 21600"/>
              <a:gd name="T15" fmla="*/ 4254613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3" name="Puzzle2"/>
          <p:cNvSpPr>
            <a:spLocks noEditPoints="1" noChangeArrowheads="1"/>
          </p:cNvSpPr>
          <p:nvPr/>
        </p:nvSpPr>
        <p:spPr bwMode="auto">
          <a:xfrm rot="-7200000">
            <a:off x="7381875" y="763588"/>
            <a:ext cx="1276350" cy="990600"/>
          </a:xfrm>
          <a:custGeom>
            <a:avLst/>
            <a:gdLst>
              <a:gd name="T0" fmla="*/ 2269599 w 21600"/>
              <a:gd name="T1" fmla="*/ 1291173622 h 21600"/>
              <a:gd name="T2" fmla="*/ 866968697 w 21600"/>
              <a:gd name="T3" fmla="*/ 2041126159 h 21600"/>
              <a:gd name="T4" fmla="*/ 2145761972 w 21600"/>
              <a:gd name="T5" fmla="*/ 1341619359 h 21600"/>
              <a:gd name="T6" fmla="*/ 2147483647 w 21600"/>
              <a:gd name="T7" fmla="*/ 2043923319 h 21600"/>
              <a:gd name="T8" fmla="*/ 2147483647 w 21600"/>
              <a:gd name="T9" fmla="*/ 1454860307 h 21600"/>
              <a:gd name="T10" fmla="*/ 2147483647 w 21600"/>
              <a:gd name="T11" fmla="*/ 553566708 h 21600"/>
              <a:gd name="T12" fmla="*/ 2147483647 w 21600"/>
              <a:gd name="T13" fmla="*/ 2700577 h 21600"/>
              <a:gd name="T14" fmla="*/ 866968697 w 21600"/>
              <a:gd name="T15" fmla="*/ 56851669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4" name="Puzzle4"/>
          <p:cNvSpPr>
            <a:spLocks noEditPoints="1" noChangeArrowheads="1"/>
          </p:cNvSpPr>
          <p:nvPr/>
        </p:nvSpPr>
        <p:spPr bwMode="auto">
          <a:xfrm rot="2700000">
            <a:off x="5698332" y="1234281"/>
            <a:ext cx="769938" cy="1266825"/>
          </a:xfrm>
          <a:custGeom>
            <a:avLst/>
            <a:gdLst>
              <a:gd name="T0" fmla="*/ 376226788 w 21600"/>
              <a:gd name="T1" fmla="*/ 2147483647 h 21600"/>
              <a:gd name="T2" fmla="*/ 20516140 w 21600"/>
              <a:gd name="T3" fmla="*/ 2147483647 h 21600"/>
              <a:gd name="T4" fmla="*/ 520839628 w 21600"/>
              <a:gd name="T5" fmla="*/ 2147483647 h 21600"/>
              <a:gd name="T6" fmla="*/ 947474239 w 21600"/>
              <a:gd name="T7" fmla="*/ 2147483647 h 21600"/>
              <a:gd name="T8" fmla="*/ 632797270 w 21600"/>
              <a:gd name="T9" fmla="*/ 2147483647 h 21600"/>
              <a:gd name="T10" fmla="*/ 952592328 w 21600"/>
              <a:gd name="T11" fmla="*/ 951397665 h 21600"/>
              <a:gd name="T12" fmla="*/ 502813960 w 21600"/>
              <a:gd name="T13" fmla="*/ 2218645 h 21600"/>
              <a:gd name="T14" fmla="*/ 20516140 w 21600"/>
              <a:gd name="T15" fmla="*/ 95139766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25" name="Puzzle3"/>
          <p:cNvSpPr>
            <a:spLocks noEditPoints="1" noChangeArrowheads="1"/>
          </p:cNvSpPr>
          <p:nvPr/>
        </p:nvSpPr>
        <p:spPr bwMode="auto">
          <a:xfrm rot="-1800000">
            <a:off x="5491163" y="2420938"/>
            <a:ext cx="800100" cy="1084262"/>
          </a:xfrm>
          <a:custGeom>
            <a:avLst/>
            <a:gdLst>
              <a:gd name="T0" fmla="*/ 528115445 w 21600"/>
              <a:gd name="T1" fmla="*/ 1999233033 h 21600"/>
              <a:gd name="T2" fmla="*/ 1044489575 w 21600"/>
              <a:gd name="T3" fmla="*/ 2147483647 h 21600"/>
              <a:gd name="T4" fmla="*/ 669863925 w 21600"/>
              <a:gd name="T5" fmla="*/ 1745628259 h 21600"/>
              <a:gd name="T6" fmla="*/ 1044489575 w 21600"/>
              <a:gd name="T7" fmla="*/ 888561624 h 21600"/>
              <a:gd name="T8" fmla="*/ 533655691 w 21600"/>
              <a:gd name="T9" fmla="*/ 6576600 h 21600"/>
              <a:gd name="T10" fmla="*/ 35170652 w 21600"/>
              <a:gd name="T11" fmla="*/ 860355562 h 21600"/>
              <a:gd name="T12" fmla="*/ 409847076 w 21600"/>
              <a:gd name="T13" fmla="*/ 1710845147 h 21600"/>
              <a:gd name="T14" fmla="*/ 35170652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89132"/>
            <a:ext cx="4896544" cy="307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9"/>
          <p:cNvSpPr>
            <a:spLocks noChangeArrowheads="1"/>
          </p:cNvSpPr>
          <p:nvPr/>
        </p:nvSpPr>
        <p:spPr bwMode="auto">
          <a:xfrm rot="7828937">
            <a:off x="3640151" y="5254536"/>
            <a:ext cx="1679062" cy="622378"/>
          </a:xfrm>
          <a:prstGeom prst="curvedDownArrow">
            <a:avLst>
              <a:gd name="adj1" fmla="val 51127"/>
              <a:gd name="adj2" fmla="val 102255"/>
              <a:gd name="adj3" fmla="val 33333"/>
            </a:avLst>
          </a:prstGeom>
          <a:solidFill>
            <a:srgbClr val="0000FF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Elaboration</a:t>
            </a:r>
            <a:r>
              <a:rPr lang="it-IT" dirty="0" smtClean="0"/>
              <a:t> and </a:t>
            </a:r>
            <a:r>
              <a:rPr lang="it-IT" dirty="0" err="1" smtClean="0"/>
              <a:t>Control</a:t>
            </a:r>
            <a:endParaRPr lang="it-IT" dirty="0" smtClean="0"/>
          </a:p>
        </p:txBody>
      </p:sp>
      <p:sp>
        <p:nvSpPr>
          <p:cNvPr id="44051" name="Puzzle3"/>
          <p:cNvSpPr>
            <a:spLocks noEditPoints="1" noChangeArrowheads="1"/>
          </p:cNvSpPr>
          <p:nvPr/>
        </p:nvSpPr>
        <p:spPr bwMode="auto">
          <a:xfrm>
            <a:off x="7705350" y="836613"/>
            <a:ext cx="799217" cy="1084650"/>
          </a:xfrm>
          <a:custGeom>
            <a:avLst/>
            <a:gdLst>
              <a:gd name="T0" fmla="*/ 1 w 21600"/>
              <a:gd name="T1" fmla="*/ 5 h 21600"/>
              <a:gd name="T2" fmla="*/ 3 w 21600"/>
              <a:gd name="T3" fmla="*/ 7 h 21600"/>
              <a:gd name="T4" fmla="*/ 2 w 21600"/>
              <a:gd name="T5" fmla="*/ 5 h 21600"/>
              <a:gd name="T6" fmla="*/ 3 w 21600"/>
              <a:gd name="T7" fmla="*/ 2 h 21600"/>
              <a:gd name="T8" fmla="*/ 1 w 21600"/>
              <a:gd name="T9" fmla="*/ 0 h 21600"/>
              <a:gd name="T10" fmla="*/ 0 w 21600"/>
              <a:gd name="T11" fmla="*/ 2 h 21600"/>
              <a:gd name="T12" fmla="*/ 1 w 21600"/>
              <a:gd name="T13" fmla="*/ 5 h 21600"/>
              <a:gd name="T14" fmla="*/ 0 w 21600"/>
              <a:gd name="T15" fmla="*/ 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1 w 21600"/>
              <a:gd name="T25" fmla="*/ 7719 h 21600"/>
              <a:gd name="T26" fmla="*/ 19155 w 21600"/>
              <a:gd name="T27" fmla="*/ 2024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52" name="Puzzle2"/>
          <p:cNvSpPr>
            <a:spLocks noEditPoints="1" noChangeArrowheads="1"/>
          </p:cNvSpPr>
          <p:nvPr/>
        </p:nvSpPr>
        <p:spPr bwMode="auto">
          <a:xfrm>
            <a:off x="7472694" y="1626950"/>
            <a:ext cx="1276019" cy="988460"/>
          </a:xfrm>
          <a:custGeom>
            <a:avLst/>
            <a:gdLst>
              <a:gd name="T0" fmla="*/ 0 w 21600"/>
              <a:gd name="T1" fmla="*/ 3 h 21600"/>
              <a:gd name="T2" fmla="*/ 2 w 21600"/>
              <a:gd name="T3" fmla="*/ 5 h 21600"/>
              <a:gd name="T4" fmla="*/ 6 w 21600"/>
              <a:gd name="T5" fmla="*/ 4 h 21600"/>
              <a:gd name="T6" fmla="*/ 9 w 21600"/>
              <a:gd name="T7" fmla="*/ 5 h 21600"/>
              <a:gd name="T8" fmla="*/ 12 w 21600"/>
              <a:gd name="T9" fmla="*/ 4 h 21600"/>
              <a:gd name="T10" fmla="*/ 9 w 21600"/>
              <a:gd name="T11" fmla="*/ 1 h 21600"/>
              <a:gd name="T12" fmla="*/ 6 w 21600"/>
              <a:gd name="T13" fmla="*/ 0 h 21600"/>
              <a:gd name="T14" fmla="*/ 2 w 21600"/>
              <a:gd name="T15" fmla="*/ 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5 w 21600"/>
              <a:gd name="T25" fmla="*/ 6745 h 21600"/>
              <a:gd name="T26" fmla="*/ 16179 w 21600"/>
              <a:gd name="T27" fmla="*/ 2043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53" name="Puzzle4"/>
          <p:cNvSpPr>
            <a:spLocks noEditPoints="1" noChangeArrowheads="1"/>
          </p:cNvSpPr>
          <p:nvPr/>
        </p:nvSpPr>
        <p:spPr bwMode="auto">
          <a:xfrm>
            <a:off x="6979377" y="1614747"/>
            <a:ext cx="769058" cy="1263391"/>
          </a:xfrm>
          <a:custGeom>
            <a:avLst/>
            <a:gdLst>
              <a:gd name="T0" fmla="*/ 1 w 21600"/>
              <a:gd name="T1" fmla="*/ 6 h 21600"/>
              <a:gd name="T2" fmla="*/ 0 w 21600"/>
              <a:gd name="T3" fmla="*/ 9 h 21600"/>
              <a:gd name="T4" fmla="*/ 1 w 21600"/>
              <a:gd name="T5" fmla="*/ 12 h 21600"/>
              <a:gd name="T6" fmla="*/ 3 w 21600"/>
              <a:gd name="T7" fmla="*/ 9 h 21600"/>
              <a:gd name="T8" fmla="*/ 2 w 21600"/>
              <a:gd name="T9" fmla="*/ 6 h 21600"/>
              <a:gd name="T10" fmla="*/ 3 w 21600"/>
              <a:gd name="T11" fmla="*/ 3 h 21600"/>
              <a:gd name="T12" fmla="*/ 1 w 21600"/>
              <a:gd name="T13" fmla="*/ 0 h 21600"/>
              <a:gd name="T14" fmla="*/ 0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7 w 21600"/>
              <a:gd name="T25" fmla="*/ 5670 h 21600"/>
              <a:gd name="T26" fmla="*/ 20208 w 21600"/>
              <a:gd name="T27" fmla="*/ 1597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54" name="Puzzle1"/>
          <p:cNvSpPr>
            <a:spLocks noEditPoints="1" noChangeArrowheads="1"/>
          </p:cNvSpPr>
          <p:nvPr/>
        </p:nvSpPr>
        <p:spPr bwMode="auto">
          <a:xfrm>
            <a:off x="6715125" y="1164664"/>
            <a:ext cx="1291817" cy="753010"/>
          </a:xfrm>
          <a:custGeom>
            <a:avLst/>
            <a:gdLst>
              <a:gd name="T0" fmla="*/ 10 w 21600"/>
              <a:gd name="T1" fmla="*/ 2 h 21600"/>
              <a:gd name="T2" fmla="*/ 10 w 21600"/>
              <a:gd name="T3" fmla="*/ 0 h 21600"/>
              <a:gd name="T4" fmla="*/ 3 w 21600"/>
              <a:gd name="T5" fmla="*/ 0 h 21600"/>
              <a:gd name="T6" fmla="*/ 3 w 21600"/>
              <a:gd name="T7" fmla="*/ 2 h 21600"/>
              <a:gd name="T8" fmla="*/ 6 w 21600"/>
              <a:gd name="T9" fmla="*/ 1 h 21600"/>
              <a:gd name="T10" fmla="*/ 6 w 21600"/>
              <a:gd name="T11" fmla="*/ 1 h 21600"/>
              <a:gd name="T12" fmla="*/ 12 w 21600"/>
              <a:gd name="T13" fmla="*/ 1 h 21600"/>
              <a:gd name="T14" fmla="*/ 0 w 21600"/>
              <a:gd name="T15" fmla="*/ 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7 w 21600"/>
              <a:gd name="T25" fmla="*/ 2574 h 21600"/>
              <a:gd name="T26" fmla="*/ 16137 w 21600"/>
              <a:gd name="T27" fmla="*/ 1956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4038" name="Picture 34" descr="MCj03126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70552"/>
            <a:ext cx="1656705" cy="167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AutoShape 24"/>
          <p:cNvSpPr>
            <a:spLocks noChangeArrowheads="1"/>
          </p:cNvSpPr>
          <p:nvPr/>
        </p:nvSpPr>
        <p:spPr bwMode="auto">
          <a:xfrm rot="5400000">
            <a:off x="1134269" y="2275681"/>
            <a:ext cx="771525" cy="487363"/>
          </a:xfrm>
          <a:prstGeom prst="rightArrow">
            <a:avLst>
              <a:gd name="adj1" fmla="val 50000"/>
              <a:gd name="adj2" fmla="val 39577"/>
            </a:avLst>
          </a:prstGeom>
          <a:solidFill>
            <a:schemeClr val="folHlink"/>
          </a:solidFill>
          <a:ln w="28575" algn="ctr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it-IT"/>
          </a:p>
        </p:txBody>
      </p:sp>
      <p:sp>
        <p:nvSpPr>
          <p:cNvPr id="44041" name="AutoShape 24"/>
          <p:cNvSpPr>
            <a:spLocks noChangeArrowheads="1"/>
          </p:cNvSpPr>
          <p:nvPr/>
        </p:nvSpPr>
        <p:spPr bwMode="auto">
          <a:xfrm>
            <a:off x="2843809" y="3284538"/>
            <a:ext cx="915392" cy="487362"/>
          </a:xfrm>
          <a:prstGeom prst="rightArrow">
            <a:avLst>
              <a:gd name="adj1" fmla="val 50000"/>
              <a:gd name="adj2" fmla="val 39577"/>
            </a:avLst>
          </a:prstGeom>
          <a:solidFill>
            <a:srgbClr val="0000FF"/>
          </a:solidFill>
          <a:ln w="285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2" name="Text Box 25"/>
          <p:cNvSpPr txBox="1">
            <a:spLocks noChangeArrowheads="1"/>
          </p:cNvSpPr>
          <p:nvPr/>
        </p:nvSpPr>
        <p:spPr bwMode="auto">
          <a:xfrm>
            <a:off x="3743601" y="4076632"/>
            <a:ext cx="2196551" cy="71006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340D71"/>
                </a:solidFill>
              </a:rPr>
              <a:t>EMISSION CALCULATION</a:t>
            </a:r>
            <a:endParaRPr lang="it-IT" sz="2000" b="1" dirty="0">
              <a:solidFill>
                <a:srgbClr val="340D71"/>
              </a:solidFill>
            </a:endParaRPr>
          </a:p>
        </p:txBody>
      </p:sp>
      <p:sp>
        <p:nvSpPr>
          <p:cNvPr id="44043" name="Text Box 10"/>
          <p:cNvSpPr>
            <a:spLocks noChangeArrowheads="1"/>
          </p:cNvSpPr>
          <p:nvPr/>
        </p:nvSpPr>
        <p:spPr bwMode="auto">
          <a:xfrm>
            <a:off x="1258888" y="5084763"/>
            <a:ext cx="2505075" cy="792162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28575" algn="ctr">
            <a:solidFill>
              <a:schemeClr val="accent2"/>
            </a:solidFill>
            <a:prstDash val="lgDash"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sz="2000" dirty="0" smtClean="0">
                <a:solidFill>
                  <a:srgbClr val="340D71"/>
                </a:solidFill>
              </a:rPr>
              <a:t>Quality Assurance and Quality Control</a:t>
            </a:r>
            <a:endParaRPr lang="en-US" sz="2000" dirty="0">
              <a:solidFill>
                <a:srgbClr val="340D71"/>
              </a:solidFill>
            </a:endParaRPr>
          </a:p>
        </p:txBody>
      </p:sp>
      <p:sp>
        <p:nvSpPr>
          <p:cNvPr id="44044" name="AutoShape 8"/>
          <p:cNvSpPr>
            <a:spLocks noChangeArrowheads="1"/>
          </p:cNvSpPr>
          <p:nvPr/>
        </p:nvSpPr>
        <p:spPr bwMode="auto">
          <a:xfrm rot="-6300000">
            <a:off x="-112769" y="4584985"/>
            <a:ext cx="1530270" cy="623736"/>
          </a:xfrm>
          <a:prstGeom prst="curvedDownArrow">
            <a:avLst>
              <a:gd name="adj1" fmla="val 51127"/>
              <a:gd name="adj2" fmla="val 102255"/>
              <a:gd name="adj3" fmla="val 33333"/>
            </a:avLst>
          </a:prstGeom>
          <a:solidFill>
            <a:srgbClr val="0000FF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588125" y="3213100"/>
            <a:ext cx="2447925" cy="2232025"/>
            <a:chOff x="3424" y="2115"/>
            <a:chExt cx="2404" cy="1406"/>
          </a:xfrm>
        </p:grpSpPr>
        <p:sp>
          <p:nvSpPr>
            <p:cNvPr id="44048" name="AutoShape 24"/>
            <p:cNvSpPr>
              <a:spLocks noChangeArrowheads="1"/>
            </p:cNvSpPr>
            <p:nvPr/>
          </p:nvSpPr>
          <p:spPr bwMode="auto">
            <a:xfrm>
              <a:off x="3515" y="2206"/>
              <a:ext cx="2313" cy="1315"/>
            </a:xfrm>
            <a:prstGeom prst="foldedCorner">
              <a:avLst>
                <a:gd name="adj" fmla="val 12500"/>
              </a:avLst>
            </a:prstGeom>
            <a:solidFill>
              <a:srgbClr val="3366FF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endParaRPr lang="en-US" sz="2000" b="0">
                <a:solidFill>
                  <a:srgbClr val="340D71"/>
                </a:solidFill>
              </a:endParaRPr>
            </a:p>
          </p:txBody>
        </p:sp>
        <p:sp>
          <p:nvSpPr>
            <p:cNvPr id="44049" name="AutoShape 25"/>
            <p:cNvSpPr>
              <a:spLocks noChangeArrowheads="1"/>
            </p:cNvSpPr>
            <p:nvPr/>
          </p:nvSpPr>
          <p:spPr bwMode="auto">
            <a:xfrm>
              <a:off x="3469" y="2161"/>
              <a:ext cx="2313" cy="1315"/>
            </a:xfrm>
            <a:prstGeom prst="foldedCorner">
              <a:avLst>
                <a:gd name="adj" fmla="val 12500"/>
              </a:avLst>
            </a:prstGeom>
            <a:solidFill>
              <a:srgbClr val="99CCFF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/>
              <a:endParaRPr lang="en-US" sz="2000" b="0">
                <a:solidFill>
                  <a:srgbClr val="340D71"/>
                </a:solidFill>
              </a:endParaRPr>
            </a:p>
          </p:txBody>
        </p:sp>
        <p:sp>
          <p:nvSpPr>
            <p:cNvPr id="44050" name="AutoShape 26"/>
            <p:cNvSpPr>
              <a:spLocks noChangeArrowheads="1"/>
            </p:cNvSpPr>
            <p:nvPr/>
          </p:nvSpPr>
          <p:spPr bwMode="auto">
            <a:xfrm>
              <a:off x="3424" y="2115"/>
              <a:ext cx="2313" cy="131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 algn="ctr"/>
              <a:r>
                <a:rPr lang="en-US" sz="2000" b="1" dirty="0" smtClean="0">
                  <a:solidFill>
                    <a:srgbClr val="340D71"/>
                  </a:solidFill>
                </a:rPr>
                <a:t>REPORTING and PUBLICATION of RESULTS</a:t>
              </a:r>
              <a:endParaRPr lang="en-US" sz="2000" b="1" dirty="0">
                <a:solidFill>
                  <a:srgbClr val="340D71"/>
                </a:solidFill>
              </a:endParaRPr>
            </a:p>
            <a:p>
              <a:pPr algn="ctr"/>
              <a:r>
                <a:rPr lang="en-US" sz="2000" b="0" dirty="0" smtClean="0">
                  <a:solidFill>
                    <a:srgbClr val="340D71"/>
                  </a:solidFill>
                </a:rPr>
                <a:t>(basis for SEAP planning activities and for next MEI)</a:t>
              </a:r>
              <a:endParaRPr lang="en-US" sz="2000" b="0" dirty="0">
                <a:solidFill>
                  <a:srgbClr val="340D71"/>
                </a:solidFill>
              </a:endParaRPr>
            </a:p>
          </p:txBody>
        </p:sp>
      </p:grpSp>
      <p:sp>
        <p:nvSpPr>
          <p:cNvPr id="44046" name="AutoShape 24"/>
          <p:cNvSpPr>
            <a:spLocks noChangeArrowheads="1"/>
          </p:cNvSpPr>
          <p:nvPr/>
        </p:nvSpPr>
        <p:spPr bwMode="auto">
          <a:xfrm>
            <a:off x="5508625" y="3933825"/>
            <a:ext cx="1152525" cy="487363"/>
          </a:xfrm>
          <a:prstGeom prst="rightArrow">
            <a:avLst>
              <a:gd name="adj1" fmla="val 50000"/>
              <a:gd name="adj2" fmla="val 59120"/>
            </a:avLst>
          </a:prstGeom>
          <a:solidFill>
            <a:srgbClr val="0000FF"/>
          </a:solidFill>
          <a:ln w="285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43892" y="2996952"/>
            <a:ext cx="2355900" cy="1152525"/>
          </a:xfrm>
          <a:prstGeom prst="roundRect">
            <a:avLst>
              <a:gd name="adj" fmla="val 16667"/>
            </a:avLst>
          </a:prstGeom>
          <a:solidFill>
            <a:srgbClr val="CCFFCC">
              <a:alpha val="79999"/>
            </a:srgbClr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it-IT" sz="2400" dirty="0" err="1" smtClean="0">
                <a:solidFill>
                  <a:srgbClr val="008000"/>
                </a:solidFill>
              </a:rPr>
              <a:t>Elaboration</a:t>
            </a:r>
            <a:r>
              <a:rPr lang="it-IT" sz="2400" dirty="0" smtClean="0">
                <a:solidFill>
                  <a:srgbClr val="008000"/>
                </a:solidFill>
              </a:rPr>
              <a:t> and </a:t>
            </a:r>
            <a:r>
              <a:rPr lang="it-IT" sz="2400" dirty="0" err="1" smtClean="0">
                <a:solidFill>
                  <a:srgbClr val="008000"/>
                </a:solidFill>
              </a:rPr>
              <a:t>Control</a:t>
            </a:r>
            <a:endParaRPr lang="it-IT" sz="2400" dirty="0">
              <a:solidFill>
                <a:srgbClr val="008000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6150347" cy="13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C:\Users\Msansoni\AppData\Local\Microsoft\Windows\Temporary Internet Files\Content.IE5\P4WHY6K0\MC900434929[1].png"/>
          <p:cNvPicPr>
            <a:picLocks noChangeAspect="1" noChangeArrowheads="1"/>
          </p:cNvPicPr>
          <p:nvPr/>
        </p:nvPicPr>
        <p:blipFill>
          <a:blip r:embed="rId3" cstate="print"/>
          <a:srcRect r="3333"/>
          <a:stretch>
            <a:fillRect/>
          </a:stretch>
        </p:blipFill>
        <p:spPr bwMode="auto">
          <a:xfrm>
            <a:off x="7020272" y="1052736"/>
            <a:ext cx="2088232" cy="2160240"/>
          </a:xfrm>
          <a:prstGeom prst="rect">
            <a:avLst/>
          </a:prstGeom>
          <a:noFill/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GHG Inventory?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62063"/>
            <a:ext cx="8788400" cy="4038600"/>
          </a:xfrm>
          <a:noFill/>
        </p:spPr>
        <p:txBody>
          <a:bodyPr/>
          <a:lstStyle/>
          <a:p>
            <a:pPr marL="533400" indent="-533400"/>
            <a:r>
              <a:rPr lang="en-GB" sz="2800" b="1" dirty="0" smtClean="0">
                <a:solidFill>
                  <a:srgbClr val="FF6600"/>
                </a:solidFill>
              </a:rPr>
              <a:t>An organised list of greenhouse gases (GHG)</a:t>
            </a:r>
          </a:p>
          <a:p>
            <a:pPr marL="914400" lvl="1" indent="-457200"/>
            <a:r>
              <a:rPr lang="en-GB" sz="2400" dirty="0" smtClean="0"/>
              <a:t>emitted in a </a:t>
            </a:r>
            <a:r>
              <a:rPr lang="en-GB" sz="2400" dirty="0" smtClean="0">
                <a:solidFill>
                  <a:srgbClr val="FF6600"/>
                </a:solidFill>
              </a:rPr>
              <a:t>territory</a:t>
            </a:r>
            <a:r>
              <a:rPr lang="en-GB" sz="2400" dirty="0" smtClean="0"/>
              <a:t> (city, region, country…)</a:t>
            </a:r>
            <a:endParaRPr lang="en-GB" sz="2400" dirty="0" smtClean="0">
              <a:solidFill>
                <a:schemeClr val="folHlink"/>
              </a:solidFill>
            </a:endParaRPr>
          </a:p>
          <a:p>
            <a:pPr marL="914400" lvl="1" indent="-457200"/>
            <a:r>
              <a:rPr lang="en-GB" sz="2400" dirty="0" smtClean="0"/>
              <a:t>occurred in a defined amount of </a:t>
            </a:r>
            <a:r>
              <a:rPr lang="en-GB" sz="2400" dirty="0" smtClean="0">
                <a:solidFill>
                  <a:srgbClr val="FF6600"/>
                </a:solidFill>
              </a:rPr>
              <a:t>time</a:t>
            </a:r>
            <a:r>
              <a:rPr lang="en-GB" sz="2400" dirty="0" smtClean="0"/>
              <a:t> (day, year, …)</a:t>
            </a:r>
          </a:p>
          <a:p>
            <a:pPr marL="914400" lvl="1" indent="-457200"/>
            <a:r>
              <a:rPr lang="en-GB" sz="2400" dirty="0" smtClean="0"/>
              <a:t>from different </a:t>
            </a:r>
            <a:r>
              <a:rPr lang="en-GB" sz="2400" dirty="0" smtClean="0">
                <a:solidFill>
                  <a:srgbClr val="FF6600"/>
                </a:solidFill>
              </a:rPr>
              <a:t>sources</a:t>
            </a:r>
            <a:r>
              <a:rPr lang="en-GB" sz="2400" dirty="0" smtClean="0"/>
              <a:t> (anthropogenic, natural)</a:t>
            </a:r>
          </a:p>
          <a:p>
            <a:pPr marL="914400" lvl="1" indent="-457200"/>
            <a:r>
              <a:rPr lang="en-GB" sz="2400" dirty="0" smtClean="0"/>
              <a:t>and related </a:t>
            </a:r>
            <a:r>
              <a:rPr lang="en-GB" sz="2400" dirty="0" smtClean="0">
                <a:solidFill>
                  <a:srgbClr val="FF6600"/>
                </a:solidFill>
              </a:rPr>
              <a:t>sectors</a:t>
            </a:r>
            <a:r>
              <a:rPr lang="en-GB" sz="2400" dirty="0" smtClean="0"/>
              <a:t> (buildings, transportation, industries, …) </a:t>
            </a:r>
          </a:p>
          <a:p>
            <a:pPr marL="533400" indent="-533400"/>
            <a:endParaRPr lang="en-US" sz="2800" b="1" dirty="0" smtClean="0">
              <a:solidFill>
                <a:srgbClr val="FF6600"/>
              </a:solidFill>
            </a:endParaRPr>
          </a:p>
          <a:p>
            <a:pPr marL="533400" indent="-533400"/>
            <a:r>
              <a:rPr lang="en-US" sz="2800" b="1" dirty="0" smtClean="0">
                <a:solidFill>
                  <a:srgbClr val="FF6600"/>
                </a:solidFill>
              </a:rPr>
              <a:t>The Baseline Emission Inventory (BEI)</a:t>
            </a:r>
            <a:endParaRPr lang="en-GB" sz="2800" b="1" dirty="0" smtClean="0">
              <a:solidFill>
                <a:srgbClr val="FF6600"/>
              </a:solidFill>
            </a:endParaRPr>
          </a:p>
          <a:p>
            <a:pPr marL="914400" lvl="1" indent="-457200"/>
            <a:r>
              <a:rPr lang="en-GB" sz="2400" dirty="0" smtClean="0"/>
              <a:t>quantifies the </a:t>
            </a:r>
            <a:r>
              <a:rPr lang="en-GB" sz="2400" b="1" dirty="0" smtClean="0">
                <a:solidFill>
                  <a:srgbClr val="FF6600"/>
                </a:solidFill>
              </a:rPr>
              <a:t>amount of CO2 </a:t>
            </a:r>
            <a:r>
              <a:rPr lang="en-GB" sz="2400" dirty="0" smtClean="0"/>
              <a:t>(or GHG) emitted due to </a:t>
            </a:r>
            <a:r>
              <a:rPr lang="en-GB" sz="2400" b="1" dirty="0" smtClean="0">
                <a:solidFill>
                  <a:srgbClr val="FF6600"/>
                </a:solidFill>
              </a:rPr>
              <a:t>energy consumption </a:t>
            </a:r>
            <a:r>
              <a:rPr lang="en-GB" sz="2400" dirty="0" smtClean="0"/>
              <a:t>in a </a:t>
            </a:r>
            <a:r>
              <a:rPr lang="en-GB" sz="2400" b="1" dirty="0" smtClean="0">
                <a:solidFill>
                  <a:srgbClr val="FF6600"/>
                </a:solidFill>
              </a:rPr>
              <a:t>territory </a:t>
            </a:r>
            <a:r>
              <a:rPr lang="en-GB" sz="2400" dirty="0" smtClean="0"/>
              <a:t>of a local authority in the </a:t>
            </a:r>
            <a:r>
              <a:rPr lang="en-GB" sz="2400" b="1" dirty="0" smtClean="0">
                <a:solidFill>
                  <a:srgbClr val="FF6600"/>
                </a:solidFill>
              </a:rPr>
              <a:t>baseline year</a:t>
            </a:r>
            <a:endParaRPr lang="en-GB" sz="2400" dirty="0" smtClean="0">
              <a:solidFill>
                <a:srgbClr val="FF6600"/>
              </a:solidFill>
            </a:endParaRPr>
          </a:p>
          <a:p>
            <a:pPr marL="914400" lvl="1" indent="-457200"/>
            <a:r>
              <a:rPr lang="en-GB" sz="2400" dirty="0" smtClean="0"/>
              <a:t>allows to identify the principal anthropogenic </a:t>
            </a:r>
            <a:r>
              <a:rPr lang="en-GB" sz="2400" b="1" dirty="0" smtClean="0">
                <a:solidFill>
                  <a:srgbClr val="FF6600"/>
                </a:solidFill>
              </a:rPr>
              <a:t>sources</a:t>
            </a:r>
            <a:r>
              <a:rPr lang="en-GB" sz="2400" dirty="0" smtClean="0"/>
              <a:t> of CO2 emissions and to prioritise the </a:t>
            </a:r>
            <a:r>
              <a:rPr lang="en-GB" sz="2400" b="1" dirty="0" smtClean="0">
                <a:solidFill>
                  <a:srgbClr val="FF6600"/>
                </a:solidFill>
              </a:rPr>
              <a:t>reduction measures </a:t>
            </a:r>
            <a:r>
              <a:rPr lang="en-GB" sz="2400" dirty="0" smtClean="0"/>
              <a:t>accordingly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20272" y="3789040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2.2, p.56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err="1" smtClean="0"/>
              <a:t>Supporting</a:t>
            </a:r>
            <a:r>
              <a:rPr lang="it-IT" sz="3200" dirty="0" smtClean="0"/>
              <a:t> </a:t>
            </a:r>
            <a:r>
              <a:rPr lang="it-IT" sz="3200" dirty="0" err="1" smtClean="0"/>
              <a:t>tools</a:t>
            </a:r>
            <a:r>
              <a:rPr lang="it-IT" sz="3200" dirty="0" smtClean="0"/>
              <a:t> and </a:t>
            </a:r>
            <a:r>
              <a:rPr lang="it-IT" sz="3200" dirty="0" err="1" smtClean="0"/>
              <a:t>methodologies</a:t>
            </a:r>
            <a:r>
              <a:rPr lang="it-IT" sz="3200" dirty="0" smtClean="0"/>
              <a:t> </a:t>
            </a:r>
            <a:r>
              <a:rPr lang="it-IT" sz="3200" dirty="0" err="1" smtClean="0"/>
              <a:t>to</a:t>
            </a:r>
            <a:r>
              <a:rPr lang="it-IT" sz="3200" dirty="0" smtClean="0"/>
              <a:t> </a:t>
            </a:r>
            <a:r>
              <a:rPr lang="it-IT" sz="3200" dirty="0" err="1" smtClean="0"/>
              <a:t>build</a:t>
            </a:r>
            <a:r>
              <a:rPr lang="it-IT" sz="3200" dirty="0" smtClean="0"/>
              <a:t> a BEI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400" dirty="0" smtClean="0"/>
              <a:t>BALANCE project (</a:t>
            </a:r>
            <a:r>
              <a:rPr lang="en-GB" sz="1400" dirty="0" err="1" smtClean="0"/>
              <a:t>Ecofys</a:t>
            </a:r>
            <a:r>
              <a:rPr lang="en-GB" sz="1400" dirty="0" smtClean="0"/>
              <a:t> in the framework of BALANCE)</a:t>
            </a:r>
          </a:p>
          <a:p>
            <a:r>
              <a:rPr lang="en-GB" sz="1400" dirty="0" err="1" smtClean="0"/>
              <a:t>Bilan</a:t>
            </a:r>
            <a:r>
              <a:rPr lang="en-GB" sz="1400" dirty="0" smtClean="0"/>
              <a:t> </a:t>
            </a:r>
            <a:r>
              <a:rPr lang="en-GB" sz="1400" dirty="0" err="1" smtClean="0"/>
              <a:t>carbone</a:t>
            </a:r>
            <a:r>
              <a:rPr lang="en-GB" sz="1400" dirty="0" smtClean="0"/>
              <a:t> (ADEME)</a:t>
            </a:r>
          </a:p>
          <a:p>
            <a:r>
              <a:rPr lang="en-GB" sz="1400" dirty="0" smtClean="0"/>
              <a:t>California Climate Action Registry Project Protocols</a:t>
            </a:r>
          </a:p>
          <a:p>
            <a:r>
              <a:rPr lang="en-GB" sz="1400" dirty="0" smtClean="0"/>
              <a:t>DESGEL program energetic diagnostic and climate change emissions accountability (Barcelona Provincial Council)</a:t>
            </a:r>
          </a:p>
          <a:p>
            <a:r>
              <a:rPr lang="en-GB" sz="1400" dirty="0" smtClean="0"/>
              <a:t>ECO2Region (Climate Alliance)</a:t>
            </a:r>
          </a:p>
          <a:p>
            <a:r>
              <a:rPr lang="en-GB" sz="1400" dirty="0" smtClean="0"/>
              <a:t>Global Protocol for Community-Scale GHG Emissions – GPC (C40 Cities Climate Leadership Group and ICLEI in collaboration with: World Resources Institute, World Bank, UNEP, and UN-HABITAT) </a:t>
            </a:r>
          </a:p>
          <a:p>
            <a:r>
              <a:rPr lang="en-GB" sz="1400" dirty="0" smtClean="0"/>
              <a:t>GRIP tool (Tyndall centre Manchester)</a:t>
            </a:r>
          </a:p>
          <a:p>
            <a:r>
              <a:rPr lang="en-GB" sz="1400" dirty="0" smtClean="0"/>
              <a:t>INEMAR (</a:t>
            </a:r>
            <a:r>
              <a:rPr lang="en-GB" sz="1400" dirty="0" err="1" smtClean="0"/>
              <a:t>Inventario</a:t>
            </a:r>
            <a:r>
              <a:rPr lang="en-GB" sz="1400" dirty="0" smtClean="0"/>
              <a:t> </a:t>
            </a:r>
            <a:r>
              <a:rPr lang="en-GB" sz="1400" dirty="0" err="1" smtClean="0"/>
              <a:t>Emissioni</a:t>
            </a:r>
            <a:r>
              <a:rPr lang="en-GB" sz="1400" dirty="0" smtClean="0"/>
              <a:t> Aria - </a:t>
            </a:r>
            <a:r>
              <a:rPr lang="en-GB" sz="1400" dirty="0" err="1" smtClean="0"/>
              <a:t>Regione</a:t>
            </a:r>
            <a:r>
              <a:rPr lang="en-GB" sz="1400" dirty="0" smtClean="0"/>
              <a:t> </a:t>
            </a:r>
            <a:r>
              <a:rPr lang="en-GB" sz="1400" dirty="0" err="1" smtClean="0"/>
              <a:t>Lombardia</a:t>
            </a:r>
            <a:r>
              <a:rPr lang="en-GB" sz="1400" dirty="0" smtClean="0"/>
              <a:t> e </a:t>
            </a:r>
            <a:r>
              <a:rPr lang="en-GB" sz="1400" dirty="0" err="1" smtClean="0"/>
              <a:t>Regioni</a:t>
            </a:r>
            <a:r>
              <a:rPr lang="en-GB" sz="1400" dirty="0" smtClean="0"/>
              <a:t> </a:t>
            </a:r>
            <a:r>
              <a:rPr lang="en-GB" sz="1400" dirty="0" err="1" smtClean="0"/>
              <a:t>Bacino</a:t>
            </a:r>
            <a:r>
              <a:rPr lang="en-GB" sz="1400" dirty="0" smtClean="0"/>
              <a:t> </a:t>
            </a:r>
            <a:r>
              <a:rPr lang="en-GB" sz="1400" dirty="0" err="1" smtClean="0"/>
              <a:t>Padano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International Local Government GHG emission Analysis Protocol (ICLEI)</a:t>
            </a:r>
          </a:p>
          <a:p>
            <a:r>
              <a:rPr lang="en-GB" sz="1400" b="1" dirty="0" smtClean="0"/>
              <a:t>LAKS Inventory tool (Local Accountability for Kyoto Goals Life+ project)  </a:t>
            </a:r>
            <a:r>
              <a:rPr lang="en-GB" sz="1400" b="1" dirty="0" err="1" smtClean="0"/>
              <a:t>www.municipio.re.it/laks</a:t>
            </a:r>
            <a:endParaRPr lang="en-GB" sz="1400" b="1" dirty="0" smtClean="0"/>
          </a:p>
          <a:p>
            <a:r>
              <a:rPr lang="en-GB" sz="1400" dirty="0" smtClean="0"/>
              <a:t>Local and regional CO2 emissions estimates for 2005-2009 for the UK (Dept of Energy and Climate Change)</a:t>
            </a:r>
          </a:p>
          <a:p>
            <a:r>
              <a:rPr lang="en-GB" sz="1400" dirty="0" smtClean="0"/>
              <a:t>Local Government Operations Protocol For the quantification and reporting of greenhouse gas emissions inventories (California Air Resources Board, California Climate Action Registry, ICLEI, The Climate Registry)</a:t>
            </a:r>
          </a:p>
          <a:p>
            <a:r>
              <a:rPr lang="en-GB" sz="1400" dirty="0" smtClean="0"/>
              <a:t>The “CO2 </a:t>
            </a:r>
            <a:r>
              <a:rPr lang="en-GB" sz="1400" dirty="0" err="1" smtClean="0"/>
              <a:t>Grobbilanz</a:t>
            </a:r>
            <a:r>
              <a:rPr lang="en-GB" sz="1400" dirty="0" smtClean="0"/>
              <a:t>” and the “EMSIG” tool (</a:t>
            </a:r>
            <a:r>
              <a:rPr lang="en-GB" sz="1400" dirty="0" err="1" smtClean="0"/>
              <a:t>Klimabündnis</a:t>
            </a:r>
            <a:r>
              <a:rPr lang="en-GB" sz="1400" dirty="0" smtClean="0"/>
              <a:t> </a:t>
            </a:r>
            <a:r>
              <a:rPr lang="en-GB" sz="1400" dirty="0" err="1" smtClean="0"/>
              <a:t>Österreich</a:t>
            </a:r>
            <a:r>
              <a:rPr lang="en-GB" sz="1400" dirty="0" smtClean="0"/>
              <a:t>, </a:t>
            </a:r>
            <a:r>
              <a:rPr lang="en-GB" sz="1400" dirty="0" err="1" smtClean="0"/>
              <a:t>Energieagentur</a:t>
            </a:r>
            <a:r>
              <a:rPr lang="en-GB" sz="1400" dirty="0" smtClean="0"/>
              <a:t> </a:t>
            </a:r>
            <a:r>
              <a:rPr lang="en-GB" sz="1400" dirty="0" err="1" smtClean="0"/>
              <a:t>der</a:t>
            </a:r>
            <a:r>
              <a:rPr lang="en-GB" sz="1400" dirty="0" smtClean="0"/>
              <a:t> </a:t>
            </a:r>
            <a:r>
              <a:rPr lang="en-GB" sz="1400" dirty="0" err="1" smtClean="0"/>
              <a:t>Regionen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The CO2 Calculator (Danish National Environmental Research Institute, Local Government Denmark and COWI)</a:t>
            </a:r>
          </a:p>
          <a:p>
            <a:r>
              <a:rPr lang="en-GB" sz="1400" dirty="0" smtClean="0"/>
              <a:t>The Greenhouse Gas Protocol: A Corporate Accounting and Reporting Standard (World Business Council for Sustainable Development and World Resources Institute )</a:t>
            </a:r>
          </a:p>
          <a:p>
            <a:r>
              <a:rPr lang="en-GB" sz="1400" dirty="0" smtClean="0"/>
              <a:t>The Greenhouse Gas Protocol: The GHG Protocol for Project Accounting (WRI/WBCSD)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Suggestions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reading…</a:t>
            </a:r>
            <a:endParaRPr lang="it-IT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ARPA (2009)</a:t>
            </a:r>
            <a:r>
              <a:rPr lang="en-US" sz="1400" dirty="0" smtClean="0"/>
              <a:t> International review - Tools and methodologies for GHG accounting. </a:t>
            </a:r>
            <a:r>
              <a:rPr lang="en-US" sz="1200" dirty="0" smtClean="0">
                <a:solidFill>
                  <a:srgbClr val="FF6600"/>
                </a:solidFill>
              </a:rPr>
              <a:t>http://www.municipio.re.it/sottositi/Laks.nsf/PESIdDoc/450302B1A306EBEBC12575E80059FE39/$file/report_arpa_international_review.pdf</a:t>
            </a:r>
            <a:endParaRPr lang="en-US" sz="1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/>
              <a:t>Bader and </a:t>
            </a:r>
            <a:r>
              <a:rPr lang="en-US" sz="1400" b="1" dirty="0" err="1" smtClean="0"/>
              <a:t>Bleischwitz</a:t>
            </a:r>
            <a:r>
              <a:rPr lang="en-US" sz="1400" b="1" dirty="0" smtClean="0"/>
              <a:t> (2009)</a:t>
            </a:r>
            <a:r>
              <a:rPr lang="en-US" sz="1400" dirty="0" smtClean="0"/>
              <a:t> Comparative analysis of local GHG inventory tools. </a:t>
            </a:r>
            <a:r>
              <a:rPr lang="en-US" sz="1200" dirty="0" smtClean="0">
                <a:solidFill>
                  <a:srgbClr val="FF6600"/>
                </a:solidFill>
              </a:rPr>
              <a:t>http://www.municipio.re.it/sottositi/Laks.nsf/PESIdDoc/450302B1A306EBEBC12575E80059FE39/$file/GHG_inventories_report.pdf</a:t>
            </a:r>
            <a:endParaRPr lang="en-US" sz="1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/>
              <a:t>EEA (2009)</a:t>
            </a:r>
            <a:r>
              <a:rPr lang="en-US" sz="1400" dirty="0" smtClean="0"/>
              <a:t> EMEP/EEA air pollutant emission inventory guidebook 2009. </a:t>
            </a:r>
            <a:r>
              <a:rPr lang="en-US" sz="1200" dirty="0" smtClean="0">
                <a:solidFill>
                  <a:srgbClr val="FF6600"/>
                </a:solidFill>
              </a:rPr>
              <a:t>www.eea.europa.eu/publications/emep-eea-emission-inventory-guidebook-2009</a:t>
            </a:r>
            <a:endParaRPr lang="en-US" sz="1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/>
              <a:t>ICLEI (2009)</a:t>
            </a:r>
            <a:r>
              <a:rPr lang="en-US" sz="1400" dirty="0" smtClean="0"/>
              <a:t> International Local Government GHG Emissions Analysis Protocol. </a:t>
            </a:r>
            <a:r>
              <a:rPr lang="en-US" sz="1200" dirty="0" smtClean="0">
                <a:solidFill>
                  <a:srgbClr val="FF6600"/>
                </a:solidFill>
              </a:rPr>
              <a:t>www.iclei.org/ghgprotocol</a:t>
            </a:r>
            <a:endParaRPr lang="en-US" sz="1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/>
              <a:t>ICLEI (2012) </a:t>
            </a:r>
            <a:r>
              <a:rPr lang="en-US" sz="1400" dirty="0" smtClean="0"/>
              <a:t>Global Protocol for Community-Scale GHG Emissions – GPC. </a:t>
            </a:r>
            <a:r>
              <a:rPr lang="en-US" sz="1200" dirty="0" smtClean="0">
                <a:solidFill>
                  <a:srgbClr val="FF6600"/>
                </a:solidFill>
              </a:rPr>
              <a:t>www.ghgprotocol.org/city-accounting</a:t>
            </a:r>
            <a:endParaRPr lang="en-US" sz="1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/>
              <a:t>IPCC (2006)</a:t>
            </a:r>
            <a:r>
              <a:rPr lang="en-US" sz="1400" dirty="0" smtClean="0"/>
              <a:t> Guidelines for national greenhouse gas inventories. </a:t>
            </a:r>
            <a:r>
              <a:rPr lang="it-IT" sz="1200" dirty="0" smtClean="0">
                <a:solidFill>
                  <a:srgbClr val="FF6600"/>
                </a:solidFill>
              </a:rPr>
              <a:t>www.ipcc-nggip.iges.or.jp/public/2006gl/</a:t>
            </a:r>
            <a:r>
              <a:rPr lang="it-IT" sz="1200" dirty="0" err="1" smtClean="0">
                <a:solidFill>
                  <a:srgbClr val="FF6600"/>
                </a:solidFill>
              </a:rPr>
              <a:t>index.html</a:t>
            </a:r>
            <a:endParaRPr lang="it-IT" sz="1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400" b="1" dirty="0" smtClean="0"/>
              <a:t>ISPRA (2010)</a:t>
            </a:r>
            <a:r>
              <a:rPr lang="it-IT" sz="1400" dirty="0" smtClean="0"/>
              <a:t> </a:t>
            </a:r>
            <a:r>
              <a:rPr lang="en-US" sz="1400" dirty="0" smtClean="0"/>
              <a:t>National Inventory Report 2010 - Italian GHG Inventory 1990-2008. </a:t>
            </a:r>
            <a:r>
              <a:rPr lang="it-IT" sz="1200" dirty="0" smtClean="0">
                <a:solidFill>
                  <a:srgbClr val="FF6600"/>
                </a:solidFill>
              </a:rPr>
              <a:t>http://unfccc.int/files/national_reports/annex_i_ghg_inventories/national_inventories_submissions/application/zip/ita-2010-nir-22jul.zip</a:t>
            </a:r>
            <a:endParaRPr lang="it-IT" sz="1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/>
              <a:t>JRC (2010)</a:t>
            </a:r>
            <a:r>
              <a:rPr lang="en-US" sz="1400" dirty="0" smtClean="0"/>
              <a:t> How to Develop a Sustainable Energy Action Plan (SEAP). </a:t>
            </a:r>
            <a:r>
              <a:rPr lang="en-US" sz="1200" dirty="0" smtClean="0">
                <a:solidFill>
                  <a:srgbClr val="FF6600"/>
                </a:solidFill>
              </a:rPr>
              <a:t>www.eumayors.eu/IMG/pdf/seap_guidelines_en-2.pdf</a:t>
            </a:r>
            <a:endParaRPr lang="it-IT" sz="1400" dirty="0" smtClean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/>
              <a:t>JRC (2009)</a:t>
            </a:r>
            <a:r>
              <a:rPr lang="en-US" sz="1400" dirty="0" smtClean="0"/>
              <a:t> Methodologies and tools for the development and implementation of SEAPs. </a:t>
            </a:r>
            <a:r>
              <a:rPr lang="en-US" sz="1200" dirty="0" smtClean="0">
                <a:solidFill>
                  <a:srgbClr val="FF6600"/>
                </a:solidFill>
              </a:rPr>
              <a:t>www.eumayors.eu/IMG/pdf/001_Report_I.pdf</a:t>
            </a:r>
            <a:endParaRPr lang="it-IT" sz="1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62063"/>
            <a:ext cx="8788400" cy="403860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6600"/>
                </a:solidFill>
              </a:rPr>
              <a:t>YOU CAN build a BEI</a:t>
            </a:r>
          </a:p>
          <a:p>
            <a:pPr lvl="1"/>
            <a:r>
              <a:rPr lang="en-GB" sz="2000" dirty="0" smtClean="0"/>
              <a:t>although at first it seems impossible …</a:t>
            </a:r>
          </a:p>
          <a:p>
            <a:pPr lvl="1"/>
            <a:r>
              <a:rPr lang="en-GB" sz="2000" dirty="0" smtClean="0"/>
              <a:t>robust methodologies and supporting tools exist</a:t>
            </a:r>
          </a:p>
          <a:p>
            <a:pPr lvl="1"/>
            <a:r>
              <a:rPr lang="en-GB" sz="2000" dirty="0" smtClean="0"/>
              <a:t>cooperation is fundamental (supporting structures, universities, public and private agencies)</a:t>
            </a:r>
          </a:p>
          <a:p>
            <a:r>
              <a:rPr lang="en-GB" sz="2400" b="1" dirty="0" smtClean="0">
                <a:solidFill>
                  <a:srgbClr val="FF6600"/>
                </a:solidFill>
              </a:rPr>
              <a:t>ORGANISATION is the key</a:t>
            </a:r>
          </a:p>
          <a:p>
            <a:pPr lvl="1"/>
            <a:r>
              <a:rPr lang="en-GB" sz="2000" dirty="0" smtClean="0"/>
              <a:t>develop process and procedures</a:t>
            </a:r>
          </a:p>
          <a:p>
            <a:pPr lvl="1"/>
            <a:r>
              <a:rPr lang="en-GB" sz="2000" dirty="0" smtClean="0"/>
              <a:t>team work (different data, different persons involved)</a:t>
            </a:r>
          </a:p>
          <a:p>
            <a:pPr lvl="1"/>
            <a:r>
              <a:rPr lang="en-GB" sz="2000" dirty="0" smtClean="0"/>
              <a:t>continuous improvement</a:t>
            </a:r>
          </a:p>
          <a:p>
            <a:r>
              <a:rPr lang="en-GB" sz="2400" b="1" dirty="0" smtClean="0">
                <a:solidFill>
                  <a:srgbClr val="FF6600"/>
                </a:solidFill>
              </a:rPr>
              <a:t>BEI </a:t>
            </a:r>
            <a:r>
              <a:rPr lang="en-US" sz="2400" b="1" dirty="0" smtClean="0">
                <a:solidFill>
                  <a:srgbClr val="FF6600"/>
                </a:solidFill>
              </a:rPr>
              <a:t>is the basis for achieving a wider planning process</a:t>
            </a:r>
            <a:endParaRPr lang="en-GB" sz="2400" b="1" dirty="0" smtClean="0">
              <a:solidFill>
                <a:srgbClr val="FF6600"/>
              </a:solidFill>
            </a:endParaRPr>
          </a:p>
          <a:p>
            <a:pPr lvl="1"/>
            <a:r>
              <a:rPr lang="en-GB" sz="2000" dirty="0" smtClean="0"/>
              <a:t>SEAP and Monitoring Emission Inventory (of course)</a:t>
            </a:r>
          </a:p>
          <a:p>
            <a:pPr lvl="1"/>
            <a:r>
              <a:rPr lang="en-GB" sz="2000" dirty="0" smtClean="0"/>
              <a:t>Energy management (energy saving -&gt; emissions reductions-&gt; money saving)</a:t>
            </a:r>
          </a:p>
          <a:p>
            <a:pPr lvl="1"/>
            <a:r>
              <a:rPr lang="en-GB" sz="2000" dirty="0" smtClean="0"/>
              <a:t>Energy Planning, Climate Change Planning (Adaptation)</a:t>
            </a:r>
          </a:p>
          <a:p>
            <a:pPr lvl="1"/>
            <a:endParaRPr lang="en-GB" sz="2000" dirty="0" smtClean="0"/>
          </a:p>
        </p:txBody>
      </p:sp>
      <p:pic>
        <p:nvPicPr>
          <p:cNvPr id="57349" name="Picture 16" descr="j007874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89040"/>
            <a:ext cx="17859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21" descr="j00787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20688"/>
            <a:ext cx="181768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4" descr="polar bear"/>
          <p:cNvPicPr>
            <a:picLocks noChangeAspect="1" noChangeArrowheads="1"/>
          </p:cNvPicPr>
          <p:nvPr/>
        </p:nvPicPr>
        <p:blipFill>
          <a:blip r:embed="rId3" cstate="print"/>
          <a:srcRect t="29637"/>
          <a:stretch>
            <a:fillRect/>
          </a:stretch>
        </p:blipFill>
        <p:spPr bwMode="auto">
          <a:xfrm>
            <a:off x="1835150" y="692696"/>
            <a:ext cx="5473700" cy="547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7925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attention</a:t>
            </a: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1979711" y="5157192"/>
            <a:ext cx="51845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it-IT" b="1" dirty="0">
                <a:solidFill>
                  <a:schemeClr val="bg1"/>
                </a:solidFill>
              </a:rPr>
              <a:t>Michele </a:t>
            </a:r>
            <a:r>
              <a:rPr lang="it-IT" b="1" dirty="0" smtClean="0">
                <a:solidFill>
                  <a:schemeClr val="bg1"/>
                </a:solidFill>
              </a:rPr>
              <a:t>Sansoni</a:t>
            </a:r>
          </a:p>
          <a:p>
            <a:pPr algn="ctr" eaLnBrk="1" hangingPunct="1"/>
            <a:r>
              <a:rPr lang="it-IT" b="1" dirty="0" smtClean="0">
                <a:solidFill>
                  <a:schemeClr val="bg1"/>
                </a:solidFill>
              </a:rPr>
              <a:t>michelesansoni@arpa.emr.it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local inventory?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196975"/>
            <a:ext cx="8788400" cy="4038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400" b="1" dirty="0" smtClean="0">
                <a:solidFill>
                  <a:srgbClr val="FF6600"/>
                </a:solidFill>
              </a:rPr>
              <a:t>Climate change (CC) is a global problem…</a:t>
            </a:r>
          </a:p>
          <a:p>
            <a:pPr lvl="1">
              <a:lnSpc>
                <a:spcPct val="130000"/>
              </a:lnSpc>
            </a:pPr>
            <a:r>
              <a:rPr lang="en-GB" sz="2000" dirty="0" smtClean="0"/>
              <a:t>… but 80% of energy consumption and CO2 emissions is associated with urban activity: </a:t>
            </a:r>
            <a:r>
              <a:rPr lang="en-US" sz="2000" dirty="0" smtClean="0"/>
              <a:t>the fight against climate change will be won or lost in urban areas </a:t>
            </a:r>
            <a:r>
              <a:rPr lang="en-GB" sz="2000" dirty="0" smtClean="0"/>
              <a:t>(CoM).</a:t>
            </a:r>
          </a:p>
          <a:p>
            <a:pPr>
              <a:lnSpc>
                <a:spcPct val="130000"/>
              </a:lnSpc>
            </a:pPr>
            <a:r>
              <a:rPr lang="en-GB" sz="2400" b="1" dirty="0" smtClean="0">
                <a:solidFill>
                  <a:srgbClr val="FF6600"/>
                </a:solidFill>
              </a:rPr>
              <a:t>Local governments (LG) play a crucial role in mitigating effects of CC</a:t>
            </a:r>
          </a:p>
          <a:p>
            <a:pPr lvl="1">
              <a:lnSpc>
                <a:spcPct val="130000"/>
              </a:lnSpc>
            </a:pPr>
            <a:r>
              <a:rPr lang="en-GB" sz="2000" dirty="0" smtClean="0"/>
              <a:t>2007 EU reduction objective for GHG (-20% in comparison to1990 by 2020)</a:t>
            </a:r>
          </a:p>
          <a:p>
            <a:pPr lvl="1">
              <a:lnSpc>
                <a:spcPct val="130000"/>
              </a:lnSpc>
            </a:pPr>
            <a:r>
              <a:rPr lang="en-GB" sz="2000" dirty="0" smtClean="0"/>
              <a:t>2008 Covenant of Mayors for cities that commit to go beyond EU objective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Europe‘s ambitious targets for cutting GHG will only be met when EU local and regional authorities pull together and become involved as partners</a:t>
            </a:r>
            <a:endParaRPr lang="en-GB" sz="2000" dirty="0" smtClean="0"/>
          </a:p>
          <a:p>
            <a:pPr>
              <a:lnSpc>
                <a:spcPct val="130000"/>
              </a:lnSpc>
            </a:pPr>
            <a:r>
              <a:rPr lang="en-GB" sz="2400" b="1" dirty="0" smtClean="0">
                <a:solidFill>
                  <a:srgbClr val="FF6600"/>
                </a:solidFill>
              </a:rPr>
              <a:t>LG need to know their emission sources and reduction potentials</a:t>
            </a:r>
            <a:endParaRPr lang="en-GB" sz="2400" dirty="0" smtClean="0">
              <a:solidFill>
                <a:srgbClr val="FF66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GB" sz="2000" dirty="0" smtClean="0"/>
              <a:t>for climate action planning, the BEI is not the end, but a means to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Why inventories are useful?</a:t>
            </a:r>
          </a:p>
        </p:txBody>
      </p:sp>
      <p:sp>
        <p:nvSpPr>
          <p:cNvPr id="8195" name="Oval 42"/>
          <p:cNvSpPr>
            <a:spLocks noChangeArrowheads="1"/>
          </p:cNvSpPr>
          <p:nvPr/>
        </p:nvSpPr>
        <p:spPr bwMode="auto">
          <a:xfrm>
            <a:off x="2555875" y="2530475"/>
            <a:ext cx="4032250" cy="2087563"/>
          </a:xfrm>
          <a:prstGeom prst="ellips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 Narrow" pitchFamily="34" charset="0"/>
            </a:endParaRPr>
          </a:p>
        </p:txBody>
      </p:sp>
      <p:sp>
        <p:nvSpPr>
          <p:cNvPr id="8196" name="Oval 41"/>
          <p:cNvSpPr>
            <a:spLocks noChangeArrowheads="1"/>
          </p:cNvSpPr>
          <p:nvPr/>
        </p:nvSpPr>
        <p:spPr bwMode="auto">
          <a:xfrm>
            <a:off x="2051050" y="2090738"/>
            <a:ext cx="5040313" cy="2968625"/>
          </a:xfrm>
          <a:prstGeom prst="ellips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 Narrow" pitchFamily="34" charset="0"/>
            </a:endParaRPr>
          </a:p>
        </p:txBody>
      </p:sp>
      <p:sp>
        <p:nvSpPr>
          <p:cNvPr id="8197" name="Oval 40"/>
          <p:cNvSpPr>
            <a:spLocks noChangeArrowheads="1"/>
          </p:cNvSpPr>
          <p:nvPr/>
        </p:nvSpPr>
        <p:spPr bwMode="auto">
          <a:xfrm>
            <a:off x="1439863" y="1558925"/>
            <a:ext cx="6227762" cy="3960813"/>
          </a:xfrm>
          <a:prstGeom prst="ellipse">
            <a:avLst/>
          </a:prstGeom>
          <a:noFill/>
          <a:ln w="2857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latin typeface="Arial Narrow" pitchFamily="34" charset="0"/>
            </a:endParaRPr>
          </a:p>
        </p:txBody>
      </p:sp>
      <p:pic>
        <p:nvPicPr>
          <p:cNvPr id="17414" name="Picture 34" descr="MCj03126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863" y="2060575"/>
            <a:ext cx="24669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17"/>
          <p:cNvSpPr>
            <a:spLocks noChangeArrowheads="1"/>
          </p:cNvSpPr>
          <p:nvPr/>
        </p:nvSpPr>
        <p:spPr bwMode="auto">
          <a:xfrm>
            <a:off x="900113" y="1125538"/>
            <a:ext cx="3311525" cy="935037"/>
          </a:xfrm>
          <a:prstGeom prst="roundRect">
            <a:avLst>
              <a:gd name="adj" fmla="val 16667"/>
            </a:avLst>
          </a:prstGeom>
          <a:solidFill>
            <a:srgbClr val="FF6600">
              <a:alpha val="80000"/>
            </a:srgbClr>
          </a:solidFill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GB" sz="2400" b="1" dirty="0" smtClean="0">
                <a:solidFill>
                  <a:srgbClr val="340D71"/>
                </a:solidFill>
                <a:latin typeface="Arial Narrow" pitchFamily="34" charset="0"/>
              </a:rPr>
              <a:t>INFORMING</a:t>
            </a:r>
          </a:p>
          <a:p>
            <a:pPr algn="ctr">
              <a:defRPr/>
            </a:pPr>
            <a:r>
              <a:rPr lang="en-GB" sz="2000" b="0" dirty="0" smtClean="0">
                <a:solidFill>
                  <a:srgbClr val="340D71"/>
                </a:solidFill>
                <a:latin typeface="Arial Narrow" pitchFamily="34" charset="0"/>
              </a:rPr>
              <a:t>policymakers, stakeholders and citizens</a:t>
            </a:r>
            <a:endParaRPr lang="en-GB" sz="2000" b="0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8201" name="AutoShape 18"/>
          <p:cNvSpPr>
            <a:spLocks noChangeArrowheads="1"/>
          </p:cNvSpPr>
          <p:nvPr/>
        </p:nvSpPr>
        <p:spPr bwMode="auto">
          <a:xfrm>
            <a:off x="5292724" y="1125538"/>
            <a:ext cx="3383732" cy="1439366"/>
          </a:xfrm>
          <a:prstGeom prst="roundRect">
            <a:avLst>
              <a:gd name="adj" fmla="val 16667"/>
            </a:avLst>
          </a:prstGeom>
          <a:solidFill>
            <a:srgbClr val="99CC00">
              <a:alpha val="95000"/>
            </a:srgbClr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GB" sz="2400" b="1" dirty="0" smtClean="0">
                <a:solidFill>
                  <a:srgbClr val="340D71"/>
                </a:solidFill>
                <a:latin typeface="Arial Narrow" pitchFamily="34" charset="0"/>
              </a:rPr>
              <a:t>KNOWING</a:t>
            </a:r>
          </a:p>
          <a:p>
            <a:pPr algn="ctr">
              <a:defRPr/>
            </a:pPr>
            <a:r>
              <a:rPr lang="en-GB" sz="2000" dirty="0" smtClean="0">
                <a:solidFill>
                  <a:srgbClr val="340D71"/>
                </a:solidFill>
                <a:latin typeface="Arial Narrow" pitchFamily="34" charset="0"/>
              </a:rPr>
              <a:t>the s</a:t>
            </a:r>
            <a:r>
              <a:rPr lang="en-GB" sz="2000" b="0" dirty="0" smtClean="0">
                <a:solidFill>
                  <a:srgbClr val="340D71"/>
                </a:solidFill>
                <a:latin typeface="Arial Narrow" pitchFamily="34" charset="0"/>
              </a:rPr>
              <a:t>tate of the environment, environmental priorities and critical issues of the territory</a:t>
            </a:r>
            <a:endParaRPr lang="en-GB" sz="2000" b="0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8202" name="AutoShape 19"/>
          <p:cNvSpPr>
            <a:spLocks noChangeArrowheads="1"/>
          </p:cNvSpPr>
          <p:nvPr/>
        </p:nvSpPr>
        <p:spPr bwMode="auto">
          <a:xfrm>
            <a:off x="6227763" y="2998789"/>
            <a:ext cx="2843212" cy="1222300"/>
          </a:xfrm>
          <a:prstGeom prst="roundRect">
            <a:avLst>
              <a:gd name="adj" fmla="val 16667"/>
            </a:avLst>
          </a:prstGeom>
          <a:solidFill>
            <a:srgbClr val="99CCFF">
              <a:alpha val="90000"/>
            </a:srgb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GB" sz="2400" b="1" dirty="0" smtClean="0">
                <a:solidFill>
                  <a:srgbClr val="340D71"/>
                </a:solidFill>
                <a:latin typeface="Arial Narrow" pitchFamily="34" charset="0"/>
              </a:rPr>
              <a:t>SUPPORTING</a:t>
            </a:r>
          </a:p>
          <a:p>
            <a:pPr algn="ctr">
              <a:defRPr/>
            </a:pPr>
            <a:r>
              <a:rPr lang="en-GB" sz="2000" b="0" dirty="0" smtClean="0">
                <a:solidFill>
                  <a:srgbClr val="340D71"/>
                </a:solidFill>
                <a:latin typeface="Arial Narrow" pitchFamily="34" charset="0"/>
              </a:rPr>
              <a:t>planning through definition of objectives and actions</a:t>
            </a:r>
            <a:endParaRPr lang="en-GB" sz="2000" b="0" dirty="0">
              <a:solidFill>
                <a:srgbClr val="340D71"/>
              </a:solidFill>
              <a:latin typeface="Arial Narrow" pitchFamily="34" charset="0"/>
            </a:endParaRPr>
          </a:p>
        </p:txBody>
      </p:sp>
      <p:sp>
        <p:nvSpPr>
          <p:cNvPr id="8203" name="AutoShape 31"/>
          <p:cNvSpPr>
            <a:spLocks noChangeArrowheads="1"/>
          </p:cNvSpPr>
          <p:nvPr/>
        </p:nvSpPr>
        <p:spPr bwMode="auto">
          <a:xfrm>
            <a:off x="3131840" y="4654550"/>
            <a:ext cx="3960440" cy="1510754"/>
          </a:xfrm>
          <a:prstGeom prst="roundRect">
            <a:avLst>
              <a:gd name="adj" fmla="val 16667"/>
            </a:avLst>
          </a:prstGeom>
          <a:solidFill>
            <a:srgbClr val="FFCC00">
              <a:alpha val="94901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GB" sz="2400" b="1" dirty="0" smtClean="0">
                <a:solidFill>
                  <a:srgbClr val="340D71"/>
                </a:solidFill>
                <a:latin typeface="Arial Narrow" pitchFamily="34" charset="0"/>
              </a:rPr>
              <a:t>EVALUATING</a:t>
            </a:r>
            <a:endParaRPr lang="en-GB" sz="2000" b="1" dirty="0" smtClean="0">
              <a:solidFill>
                <a:srgbClr val="340D7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sz="2000" b="0" dirty="0" smtClean="0">
                <a:solidFill>
                  <a:srgbClr val="340D71"/>
                </a:solidFill>
                <a:latin typeface="Arial Narrow" pitchFamily="34" charset="0"/>
              </a:rPr>
              <a:t>effects of local plans/policies on the environment and (environmental) costs and benefits of different strategies</a:t>
            </a:r>
          </a:p>
        </p:txBody>
      </p:sp>
      <p:sp>
        <p:nvSpPr>
          <p:cNvPr id="8204" name="AutoShape 32"/>
          <p:cNvSpPr>
            <a:spLocks noChangeArrowheads="1"/>
          </p:cNvSpPr>
          <p:nvPr/>
        </p:nvSpPr>
        <p:spPr bwMode="auto">
          <a:xfrm>
            <a:off x="179388" y="2565400"/>
            <a:ext cx="3311525" cy="1583680"/>
          </a:xfrm>
          <a:prstGeom prst="roundRect">
            <a:avLst>
              <a:gd name="adj" fmla="val 16667"/>
            </a:avLst>
          </a:prstGeom>
          <a:solidFill>
            <a:srgbClr val="CC99FF">
              <a:alpha val="95000"/>
            </a:srgbClr>
          </a:solidFill>
          <a:ln w="28575">
            <a:solidFill>
              <a:srgbClr val="993366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10000"/>
              </a:lnSpc>
              <a:defRPr/>
            </a:pPr>
            <a:r>
              <a:rPr lang="en-GB" sz="2400" b="1" dirty="0" smtClean="0">
                <a:solidFill>
                  <a:srgbClr val="340D71"/>
                </a:solidFill>
                <a:latin typeface="Arial Narrow" pitchFamily="34" charset="0"/>
              </a:rPr>
              <a:t>MONITORING</a:t>
            </a:r>
            <a:endParaRPr lang="en-GB" sz="2000" b="1" dirty="0" smtClean="0">
              <a:solidFill>
                <a:srgbClr val="340D71"/>
              </a:solidFill>
              <a:latin typeface="Arial Narrow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GB" sz="2000" b="0" dirty="0" smtClean="0">
                <a:solidFill>
                  <a:srgbClr val="340D71"/>
                </a:solidFill>
                <a:latin typeface="Arial Narrow" pitchFamily="34" charset="0"/>
              </a:rPr>
              <a:t>actions chosen to ensure that adopted strategies are effective in targeting objectives</a:t>
            </a:r>
            <a:endParaRPr lang="en-GB" sz="2000" b="0" dirty="0">
              <a:solidFill>
                <a:srgbClr val="340D7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4" descr="MCj030303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61098"/>
            <a:ext cx="4536504" cy="413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34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1125538"/>
            <a:ext cx="8788400" cy="4038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800" b="1" dirty="0" smtClean="0">
                <a:solidFill>
                  <a:srgbClr val="FF6600"/>
                </a:solidFill>
              </a:rPr>
              <a:t>Baseline (year)</a:t>
            </a:r>
            <a:endParaRPr lang="en-GB" sz="28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800" b="1" dirty="0" smtClean="0">
                <a:solidFill>
                  <a:srgbClr val="FF6600"/>
                </a:solidFill>
              </a:rPr>
              <a:t>Boundaries </a:t>
            </a:r>
            <a:r>
              <a:rPr lang="en-GB" sz="2800" dirty="0" smtClean="0"/>
              <a:t>of an inventory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800" dirty="0" smtClean="0"/>
              <a:t>Scope of </a:t>
            </a:r>
            <a:r>
              <a:rPr lang="en-GB" sz="2800" b="1" dirty="0" smtClean="0">
                <a:solidFill>
                  <a:srgbClr val="FF6600"/>
                </a:solidFill>
              </a:rPr>
              <a:t>emissions</a:t>
            </a:r>
            <a:endParaRPr lang="en-GB" sz="28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800" b="1" dirty="0" smtClean="0">
                <a:solidFill>
                  <a:srgbClr val="FF6600"/>
                </a:solidFill>
              </a:rPr>
              <a:t>GHG </a:t>
            </a:r>
            <a:r>
              <a:rPr lang="en-GB" sz="2800" dirty="0" smtClean="0"/>
              <a:t>included in an inventory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800" b="1" dirty="0" smtClean="0">
                <a:solidFill>
                  <a:srgbClr val="FF6600"/>
                </a:solidFill>
              </a:rPr>
              <a:t>GWP</a:t>
            </a:r>
            <a:r>
              <a:rPr lang="en-GB" sz="2800" dirty="0" smtClean="0"/>
              <a:t> coefficients and </a:t>
            </a:r>
            <a:r>
              <a:rPr lang="en-GB" sz="2800" b="1" dirty="0" smtClean="0">
                <a:solidFill>
                  <a:srgbClr val="FF6600"/>
                </a:solidFill>
              </a:rPr>
              <a:t>CO2eq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800" b="1" dirty="0" smtClean="0">
                <a:solidFill>
                  <a:srgbClr val="FF6600"/>
                </a:solidFill>
              </a:rPr>
              <a:t>Sectors </a:t>
            </a:r>
            <a:r>
              <a:rPr lang="en-GB" sz="2800" dirty="0" smtClean="0"/>
              <a:t>(and plants)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800" dirty="0" smtClean="0"/>
              <a:t>How to </a:t>
            </a:r>
            <a:r>
              <a:rPr lang="en-GB" sz="2800" b="1" dirty="0" smtClean="0">
                <a:solidFill>
                  <a:srgbClr val="FF6600"/>
                </a:solidFill>
              </a:rPr>
              <a:t>quantify</a:t>
            </a:r>
            <a:r>
              <a:rPr lang="en-GB" sz="2800" dirty="0" smtClean="0"/>
              <a:t> emissions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GB" sz="2800" dirty="0" smtClean="0"/>
              <a:t>How to </a:t>
            </a:r>
            <a:r>
              <a:rPr lang="en-GB" sz="2800" b="1" dirty="0" smtClean="0">
                <a:solidFill>
                  <a:srgbClr val="FF6600"/>
                </a:solidFill>
              </a:rPr>
              <a:t>monitor </a:t>
            </a:r>
            <a:r>
              <a:rPr lang="en-GB" sz="2800" dirty="0" smtClean="0"/>
              <a:t>progresses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Key </a:t>
            </a:r>
            <a:r>
              <a:rPr lang="it-IT" dirty="0" err="1" smtClean="0"/>
              <a:t>concepts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err="1" smtClean="0"/>
              <a:t>Baseline</a:t>
            </a:r>
            <a:r>
              <a:rPr lang="it-IT" dirty="0" smtClean="0"/>
              <a:t> and </a:t>
            </a:r>
            <a:r>
              <a:rPr lang="it-IT" dirty="0" err="1" smtClean="0"/>
              <a:t>baseline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endParaRPr lang="it-IT" dirty="0" smtClean="0"/>
          </a:p>
        </p:txBody>
      </p:sp>
      <p:grpSp>
        <p:nvGrpSpPr>
          <p:cNvPr id="14" name="Gruppo 13"/>
          <p:cNvGrpSpPr/>
          <p:nvPr/>
        </p:nvGrpSpPr>
        <p:grpSpPr>
          <a:xfrm>
            <a:off x="0" y="692696"/>
            <a:ext cx="9275763" cy="5544616"/>
            <a:chOff x="0" y="836712"/>
            <a:chExt cx="9275763" cy="5544616"/>
          </a:xfrm>
        </p:grpSpPr>
        <p:pic>
          <p:nvPicPr>
            <p:cNvPr id="19462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1347" t="1244" b="2300"/>
            <a:stretch>
              <a:fillRect/>
            </a:stretch>
          </p:blipFill>
          <p:spPr bwMode="auto">
            <a:xfrm>
              <a:off x="0" y="836712"/>
              <a:ext cx="7907338" cy="554461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547664" y="3294997"/>
              <a:ext cx="1201390" cy="71006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00B050"/>
                  </a:solidFill>
                </a:rPr>
                <a:t>Hystoric</a:t>
              </a:r>
              <a:r>
                <a:rPr lang="it-IT" sz="2000" b="1" dirty="0" smtClean="0">
                  <a:solidFill>
                    <a:srgbClr val="00B050"/>
                  </a:solidFill>
                </a:rPr>
                <a:t> data</a:t>
              </a:r>
              <a:endParaRPr lang="it-IT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5170488" y="3273425"/>
              <a:ext cx="2555875" cy="6792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BAU scenario  </a:t>
              </a:r>
              <a:endParaRPr lang="en-US" sz="2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(without Plan)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7848872" y="5301208"/>
              <a:ext cx="1331640" cy="71006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Target</a:t>
              </a:r>
            </a:p>
            <a:p>
              <a:pPr algn="ctr"/>
              <a:r>
                <a:rPr lang="it-IT" sz="2000" b="1" dirty="0" smtClean="0">
                  <a:solidFill>
                    <a:srgbClr val="FF0000"/>
                  </a:solidFill>
                </a:rPr>
                <a:t>(-</a:t>
              </a:r>
              <a:r>
                <a:rPr lang="it-IT" sz="2000" b="1" dirty="0">
                  <a:solidFill>
                    <a:srgbClr val="FF0000"/>
                  </a:solidFill>
                </a:rPr>
                <a:t>20%)</a:t>
              </a:r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5112990" y="4725144"/>
              <a:ext cx="1619250" cy="71006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FF0000"/>
                  </a:solidFill>
                </a:rPr>
                <a:t>Plan</a:t>
              </a:r>
              <a:r>
                <a:rPr lang="it-IT" sz="2000" b="1" dirty="0" smtClean="0">
                  <a:solidFill>
                    <a:srgbClr val="FF0000"/>
                  </a:solidFill>
                </a:rPr>
                <a:t> scenario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9467" name="Text Box 13"/>
            <p:cNvSpPr txBox="1">
              <a:spLocks noChangeArrowheads="1"/>
            </p:cNvSpPr>
            <p:nvPr/>
          </p:nvSpPr>
          <p:spPr bwMode="auto">
            <a:xfrm>
              <a:off x="3082925" y="1939925"/>
              <a:ext cx="2881313" cy="40229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it-IT" sz="2000" b="1" dirty="0" err="1">
                  <a:solidFill>
                    <a:schemeClr val="accent2"/>
                  </a:solidFill>
                </a:rPr>
                <a:t>Baseline</a:t>
              </a:r>
              <a:r>
                <a:rPr lang="it-IT" sz="2000" b="1" dirty="0">
                  <a:solidFill>
                    <a:schemeClr val="accent2"/>
                  </a:solidFill>
                </a:rPr>
                <a:t> (1990)</a:t>
              </a:r>
            </a:p>
          </p:txBody>
        </p:sp>
        <p:sp>
          <p:nvSpPr>
            <p:cNvPr id="19468" name="Line 16"/>
            <p:cNvSpPr>
              <a:spLocks noChangeShapeType="1"/>
            </p:cNvSpPr>
            <p:nvPr/>
          </p:nvSpPr>
          <p:spPr bwMode="auto">
            <a:xfrm>
              <a:off x="7835900" y="1833563"/>
              <a:ext cx="0" cy="3743325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/>
            <a:lstStyle/>
            <a:p>
              <a:endParaRPr lang="it-IT"/>
            </a:p>
          </p:txBody>
        </p:sp>
        <p:sp>
          <p:nvSpPr>
            <p:cNvPr id="19469" name="Text Box 10"/>
            <p:cNvSpPr txBox="1">
              <a:spLocks noChangeArrowheads="1"/>
            </p:cNvSpPr>
            <p:nvPr/>
          </p:nvSpPr>
          <p:spPr bwMode="auto">
            <a:xfrm>
              <a:off x="7656513" y="3084513"/>
              <a:ext cx="1619250" cy="71006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it-IT" sz="2000" b="1" dirty="0" err="1" smtClean="0">
                  <a:solidFill>
                    <a:srgbClr val="CC0099"/>
                  </a:solidFill>
                </a:rPr>
                <a:t>Effect</a:t>
              </a:r>
              <a:r>
                <a:rPr lang="it-IT" sz="2000" b="1" dirty="0" smtClean="0">
                  <a:solidFill>
                    <a:srgbClr val="CC0099"/>
                  </a:solidFill>
                </a:rPr>
                <a:t> </a:t>
              </a:r>
              <a:r>
                <a:rPr lang="it-IT" sz="2000" b="1" dirty="0" err="1" smtClean="0">
                  <a:solidFill>
                    <a:srgbClr val="CC0099"/>
                  </a:solidFill>
                </a:rPr>
                <a:t>of</a:t>
              </a:r>
              <a:r>
                <a:rPr lang="it-IT" sz="2000" b="1" dirty="0" smtClean="0">
                  <a:solidFill>
                    <a:srgbClr val="CC0099"/>
                  </a:solidFill>
                </a:rPr>
                <a:t> </a:t>
              </a:r>
              <a:r>
                <a:rPr lang="it-IT" sz="2000" b="1" dirty="0" err="1" smtClean="0">
                  <a:solidFill>
                    <a:srgbClr val="CC0099"/>
                  </a:solidFill>
                </a:rPr>
                <a:t>Plan</a:t>
              </a:r>
              <a:endParaRPr lang="it-IT" sz="2000" b="1" dirty="0">
                <a:solidFill>
                  <a:srgbClr val="CC0099"/>
                </a:solidFill>
              </a:endParaRPr>
            </a:p>
          </p:txBody>
        </p:sp>
      </p:grp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2193925" y="1016000"/>
            <a:ext cx="4756150" cy="40229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it-IT" sz="2000" dirty="0" smtClean="0"/>
              <a:t>GHG </a:t>
            </a:r>
            <a:r>
              <a:rPr lang="it-IT" sz="2000" dirty="0" err="1" smtClean="0"/>
              <a:t>emissions</a:t>
            </a:r>
            <a:r>
              <a:rPr lang="it-IT" sz="2000" dirty="0" smtClean="0"/>
              <a:t> </a:t>
            </a:r>
            <a:r>
              <a:rPr lang="it-IT" sz="2000" dirty="0"/>
              <a:t>(EU 27)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43608" y="4050588"/>
            <a:ext cx="2952328" cy="1466644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Baseline year is the year against which the achievements of the emission reductions in 2020 shall be compared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(SEAP Guidelines par. 2.1, p.56)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Boundaries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inventory</a:t>
            </a:r>
            <a:endParaRPr lang="it-IT" dirty="0" smtClean="0"/>
          </a:p>
        </p:txBody>
      </p:sp>
      <p:sp>
        <p:nvSpPr>
          <p:cNvPr id="21507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177800" y="4005064"/>
            <a:ext cx="8788400" cy="1800225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6600"/>
                </a:solidFill>
              </a:rPr>
              <a:t>“</a:t>
            </a:r>
            <a:r>
              <a:rPr lang="it-IT" sz="2400" b="1" dirty="0" err="1" smtClean="0">
                <a:solidFill>
                  <a:srgbClr val="FF6600"/>
                </a:solidFill>
              </a:rPr>
              <a:t>Geographical</a:t>
            </a:r>
            <a:r>
              <a:rPr lang="it-IT" sz="2400" b="1" dirty="0" smtClean="0">
                <a:solidFill>
                  <a:srgbClr val="FF6600"/>
                </a:solidFill>
              </a:rPr>
              <a:t>” </a:t>
            </a:r>
            <a:r>
              <a:rPr lang="it-IT" sz="2400" b="1" dirty="0" err="1" smtClean="0">
                <a:solidFill>
                  <a:srgbClr val="FF6600"/>
                </a:solidFill>
              </a:rPr>
              <a:t>boundaries</a:t>
            </a:r>
            <a:endParaRPr lang="it-IT" sz="2400" dirty="0" smtClean="0">
              <a:solidFill>
                <a:srgbClr val="FF6600"/>
              </a:solidFill>
            </a:endParaRPr>
          </a:p>
          <a:p>
            <a:pPr lvl="1"/>
            <a:r>
              <a:rPr lang="en-US" sz="2000" dirty="0" smtClean="0"/>
              <a:t>administrative boundaries of the territory of the LG (e.g. </a:t>
            </a:r>
            <a:r>
              <a:rPr lang="it-IT" sz="2000" dirty="0" smtClean="0"/>
              <a:t>u</a:t>
            </a:r>
            <a:r>
              <a:rPr lang="en-US" sz="2000" dirty="0" err="1" smtClean="0"/>
              <a:t>rban</a:t>
            </a:r>
            <a:r>
              <a:rPr lang="en-US" sz="2000" dirty="0" smtClean="0"/>
              <a:t> road transportation: private and commercial transportation)</a:t>
            </a:r>
            <a:endParaRPr lang="it-IT" sz="2000" dirty="0" smtClean="0"/>
          </a:p>
          <a:p>
            <a:r>
              <a:rPr lang="it-IT" sz="2400" b="1" dirty="0" smtClean="0">
                <a:solidFill>
                  <a:srgbClr val="FF6600"/>
                </a:solidFill>
              </a:rPr>
              <a:t>“Corporate” </a:t>
            </a:r>
            <a:r>
              <a:rPr lang="it-IT" sz="2400" b="1" dirty="0" err="1" smtClean="0">
                <a:solidFill>
                  <a:srgbClr val="FF6600"/>
                </a:solidFill>
              </a:rPr>
              <a:t>boundaries</a:t>
            </a:r>
            <a:endParaRPr lang="it-IT" sz="2400" b="1" dirty="0" smtClean="0">
              <a:solidFill>
                <a:srgbClr val="FF6600"/>
              </a:solidFill>
            </a:endParaRPr>
          </a:p>
          <a:p>
            <a:pPr lvl="1"/>
            <a:r>
              <a:rPr lang="it-IT" sz="2000" dirty="0" err="1" smtClean="0"/>
              <a:t>functions</a:t>
            </a:r>
            <a:r>
              <a:rPr lang="it-IT" sz="2000" dirty="0" smtClean="0"/>
              <a:t> and </a:t>
            </a:r>
            <a:r>
              <a:rPr lang="it-IT" sz="2000" dirty="0" err="1" smtClean="0"/>
              <a:t>facilities</a:t>
            </a:r>
            <a:r>
              <a:rPr lang="it-IT" sz="2000" dirty="0" smtClean="0"/>
              <a:t> under </a:t>
            </a:r>
            <a:r>
              <a:rPr lang="it-IT" sz="2000" dirty="0" err="1" smtClean="0"/>
              <a:t>direct</a:t>
            </a:r>
            <a:r>
              <a:rPr lang="it-IT" sz="2000" dirty="0" smtClean="0"/>
              <a:t>/</a:t>
            </a:r>
            <a:r>
              <a:rPr lang="it-IT" sz="2000" dirty="0" err="1" smtClean="0"/>
              <a:t>indirect</a:t>
            </a:r>
            <a:r>
              <a:rPr lang="it-IT" sz="2000" dirty="0" smtClean="0"/>
              <a:t> </a:t>
            </a:r>
            <a:r>
              <a:rPr lang="it-IT" sz="2000" dirty="0" err="1" smtClean="0"/>
              <a:t>control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LG (e.g. u</a:t>
            </a:r>
            <a:r>
              <a:rPr lang="en-US" sz="2000" dirty="0" err="1" smtClean="0"/>
              <a:t>rban</a:t>
            </a:r>
            <a:r>
              <a:rPr lang="en-US" sz="2000" dirty="0" smtClean="0"/>
              <a:t> road transportation: municipal fleet)</a:t>
            </a:r>
            <a:endParaRPr lang="it-IT" sz="2000" dirty="0" smtClean="0"/>
          </a:p>
        </p:txBody>
      </p:sp>
      <p:grpSp>
        <p:nvGrpSpPr>
          <p:cNvPr id="33" name="Gruppo 32"/>
          <p:cNvGrpSpPr/>
          <p:nvPr/>
        </p:nvGrpSpPr>
        <p:grpSpPr>
          <a:xfrm>
            <a:off x="1043608" y="1025452"/>
            <a:ext cx="6985272" cy="2977208"/>
            <a:chOff x="827088" y="1025451"/>
            <a:chExt cx="7497762" cy="3195637"/>
          </a:xfrm>
        </p:grpSpPr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827088" y="14128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298" name="Rectangle 8"/>
            <p:cNvSpPr>
              <a:spLocks noChangeArrowheads="1"/>
            </p:cNvSpPr>
            <p:nvPr/>
          </p:nvSpPr>
          <p:spPr bwMode="auto">
            <a:xfrm>
              <a:off x="1403350" y="14128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299" name="Rectangle 9"/>
            <p:cNvSpPr>
              <a:spLocks noChangeArrowheads="1"/>
            </p:cNvSpPr>
            <p:nvPr/>
          </p:nvSpPr>
          <p:spPr bwMode="auto">
            <a:xfrm>
              <a:off x="1979613" y="14128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0" name="Rectangle 10"/>
            <p:cNvSpPr>
              <a:spLocks noChangeArrowheads="1"/>
            </p:cNvSpPr>
            <p:nvPr/>
          </p:nvSpPr>
          <p:spPr bwMode="auto">
            <a:xfrm>
              <a:off x="2555875" y="14128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1" name="Rectangle 11"/>
            <p:cNvSpPr>
              <a:spLocks noChangeArrowheads="1"/>
            </p:cNvSpPr>
            <p:nvPr/>
          </p:nvSpPr>
          <p:spPr bwMode="auto">
            <a:xfrm>
              <a:off x="3130550" y="14128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2" name="Rectangle 12"/>
            <p:cNvSpPr>
              <a:spLocks noChangeArrowheads="1"/>
            </p:cNvSpPr>
            <p:nvPr/>
          </p:nvSpPr>
          <p:spPr bwMode="auto">
            <a:xfrm>
              <a:off x="827088" y="19890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3" name="Rectangle 13"/>
            <p:cNvSpPr>
              <a:spLocks noChangeArrowheads="1"/>
            </p:cNvSpPr>
            <p:nvPr/>
          </p:nvSpPr>
          <p:spPr bwMode="auto">
            <a:xfrm>
              <a:off x="1403350" y="19890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4" name="Rectangle 14"/>
            <p:cNvSpPr>
              <a:spLocks noChangeArrowheads="1"/>
            </p:cNvSpPr>
            <p:nvPr/>
          </p:nvSpPr>
          <p:spPr bwMode="auto">
            <a:xfrm>
              <a:off x="1979613" y="19890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5" name="Rectangle 15"/>
            <p:cNvSpPr>
              <a:spLocks noChangeArrowheads="1"/>
            </p:cNvSpPr>
            <p:nvPr/>
          </p:nvSpPr>
          <p:spPr bwMode="auto">
            <a:xfrm>
              <a:off x="2555875" y="1989063"/>
              <a:ext cx="504825" cy="504825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3130550" y="19890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827088" y="2563738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1403350" y="2563738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1979613" y="2563738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0" name="Rectangle 20"/>
            <p:cNvSpPr>
              <a:spLocks noChangeArrowheads="1"/>
            </p:cNvSpPr>
            <p:nvPr/>
          </p:nvSpPr>
          <p:spPr bwMode="auto">
            <a:xfrm>
              <a:off x="2555875" y="2563738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1" name="Rectangle 21"/>
            <p:cNvSpPr>
              <a:spLocks noChangeArrowheads="1"/>
            </p:cNvSpPr>
            <p:nvPr/>
          </p:nvSpPr>
          <p:spPr bwMode="auto">
            <a:xfrm>
              <a:off x="3130550" y="2563738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2" name="Rectangle 22"/>
            <p:cNvSpPr>
              <a:spLocks noChangeArrowheads="1"/>
            </p:cNvSpPr>
            <p:nvPr/>
          </p:nvSpPr>
          <p:spPr bwMode="auto">
            <a:xfrm>
              <a:off x="827088" y="31400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3" name="Rectangle 23"/>
            <p:cNvSpPr>
              <a:spLocks noChangeArrowheads="1"/>
            </p:cNvSpPr>
            <p:nvPr/>
          </p:nvSpPr>
          <p:spPr bwMode="auto">
            <a:xfrm>
              <a:off x="1403350" y="31400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4" name="Rectangle 24"/>
            <p:cNvSpPr>
              <a:spLocks noChangeArrowheads="1"/>
            </p:cNvSpPr>
            <p:nvPr/>
          </p:nvSpPr>
          <p:spPr bwMode="auto">
            <a:xfrm>
              <a:off x="1979613" y="31400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5" name="Rectangle 25"/>
            <p:cNvSpPr>
              <a:spLocks noChangeArrowheads="1"/>
            </p:cNvSpPr>
            <p:nvPr/>
          </p:nvSpPr>
          <p:spPr bwMode="auto">
            <a:xfrm>
              <a:off x="2555875" y="31400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6" name="Rectangle 26"/>
            <p:cNvSpPr>
              <a:spLocks noChangeArrowheads="1"/>
            </p:cNvSpPr>
            <p:nvPr/>
          </p:nvSpPr>
          <p:spPr bwMode="auto">
            <a:xfrm>
              <a:off x="3130550" y="3140001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7" name="Rectangle 27"/>
            <p:cNvSpPr>
              <a:spLocks noChangeArrowheads="1"/>
            </p:cNvSpPr>
            <p:nvPr/>
          </p:nvSpPr>
          <p:spPr bwMode="auto">
            <a:xfrm>
              <a:off x="827088" y="37162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8" name="Rectangle 28"/>
            <p:cNvSpPr>
              <a:spLocks noChangeArrowheads="1"/>
            </p:cNvSpPr>
            <p:nvPr/>
          </p:nvSpPr>
          <p:spPr bwMode="auto">
            <a:xfrm>
              <a:off x="1403350" y="37162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19" name="Rectangle 29"/>
            <p:cNvSpPr>
              <a:spLocks noChangeArrowheads="1"/>
            </p:cNvSpPr>
            <p:nvPr/>
          </p:nvSpPr>
          <p:spPr bwMode="auto">
            <a:xfrm>
              <a:off x="1979613" y="37162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20" name="Rectangle 30"/>
            <p:cNvSpPr>
              <a:spLocks noChangeArrowheads="1"/>
            </p:cNvSpPr>
            <p:nvPr/>
          </p:nvSpPr>
          <p:spPr bwMode="auto">
            <a:xfrm>
              <a:off x="2555875" y="37162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12321" name="Rectangle 31"/>
            <p:cNvSpPr>
              <a:spLocks noChangeArrowheads="1"/>
            </p:cNvSpPr>
            <p:nvPr/>
          </p:nvSpPr>
          <p:spPr bwMode="auto">
            <a:xfrm>
              <a:off x="3130550" y="3716263"/>
              <a:ext cx="504825" cy="504825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21533" name="Line 33"/>
            <p:cNvSpPr>
              <a:spLocks noChangeShapeType="1"/>
            </p:cNvSpPr>
            <p:nvPr/>
          </p:nvSpPr>
          <p:spPr bwMode="auto">
            <a:xfrm>
              <a:off x="2843213" y="2276401"/>
              <a:ext cx="3097212" cy="10096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it-IT"/>
            </a:p>
          </p:txBody>
        </p:sp>
        <p:sp>
          <p:nvSpPr>
            <p:cNvPr id="12294" name="Rectangle 32"/>
            <p:cNvSpPr>
              <a:spLocks noChangeArrowheads="1"/>
            </p:cNvSpPr>
            <p:nvPr/>
          </p:nvSpPr>
          <p:spPr bwMode="auto">
            <a:xfrm>
              <a:off x="5292725" y="2638351"/>
              <a:ext cx="1225550" cy="1225550"/>
            </a:xfrm>
            <a:prstGeom prst="rect">
              <a:avLst/>
            </a:prstGeom>
            <a:solidFill>
              <a:srgbClr val="FF6600"/>
            </a:solidFill>
            <a:ln w="28575" algn="ctr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it-IT">
                <a:latin typeface="Arial" charset="0"/>
                <a:ea typeface="+mn-ea"/>
              </a:endParaRPr>
            </a:p>
          </p:txBody>
        </p:sp>
        <p:sp>
          <p:nvSpPr>
            <p:cNvPr id="21535" name="Text Box 35"/>
            <p:cNvSpPr txBox="1">
              <a:spLocks noChangeArrowheads="1"/>
            </p:cNvSpPr>
            <p:nvPr/>
          </p:nvSpPr>
          <p:spPr bwMode="auto">
            <a:xfrm>
              <a:off x="901087" y="1025451"/>
              <a:ext cx="2690458" cy="40229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GB" sz="2000" smtClean="0">
                  <a:solidFill>
                    <a:srgbClr val="340D71"/>
                  </a:solidFill>
                </a:rPr>
                <a:t>Community emissions</a:t>
              </a:r>
              <a:endParaRPr lang="en-GB" sz="2000">
                <a:solidFill>
                  <a:srgbClr val="340D71"/>
                </a:solidFill>
              </a:endParaRPr>
            </a:p>
          </p:txBody>
        </p:sp>
        <p:sp>
          <p:nvSpPr>
            <p:cNvPr id="21536" name="Text Box 36"/>
            <p:cNvSpPr txBox="1">
              <a:spLocks noChangeArrowheads="1"/>
            </p:cNvSpPr>
            <p:nvPr/>
          </p:nvSpPr>
          <p:spPr bwMode="auto">
            <a:xfrm>
              <a:off x="6588125" y="2708920"/>
              <a:ext cx="1736725" cy="101784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340D71"/>
                  </a:solidFill>
                </a:rPr>
                <a:t>Government  (Corporate) emissions</a:t>
              </a:r>
              <a:endParaRPr lang="en-GB" sz="2000" dirty="0">
                <a:solidFill>
                  <a:srgbClr val="340D71"/>
                </a:solidFill>
              </a:endParaRPr>
            </a:p>
          </p:txBody>
        </p:sp>
      </p:grp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948264" y="1124744"/>
            <a:ext cx="1368152" cy="58129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SEAP Guidelines par. 2.2, p.56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5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890" y="2681654"/>
            <a:ext cx="9159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4" cstate="print"/>
          <a:srcRect l="3168"/>
          <a:stretch>
            <a:fillRect/>
          </a:stretch>
        </p:blipFill>
        <p:spPr bwMode="auto">
          <a:xfrm>
            <a:off x="1187624" y="2636912"/>
            <a:ext cx="2232025" cy="1222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</TotalTime>
  <Words>3067</Words>
  <Application>Microsoft Office PowerPoint</Application>
  <PresentationFormat>Presentazione su schermo (4:3)</PresentationFormat>
  <Paragraphs>501</Paragraphs>
  <Slides>43</Slides>
  <Notes>28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Default Design</vt:lpstr>
      <vt:lpstr>Fotografia Photo Editor</vt:lpstr>
      <vt:lpstr>Diapositiva 1</vt:lpstr>
      <vt:lpstr>Agenda</vt:lpstr>
      <vt:lpstr>Context (DPSIR model)</vt:lpstr>
      <vt:lpstr>What is GHG Inventory?</vt:lpstr>
      <vt:lpstr>Why a local inventory?</vt:lpstr>
      <vt:lpstr>Why inventories are useful?</vt:lpstr>
      <vt:lpstr>Key concepts</vt:lpstr>
      <vt:lpstr>Baseline and baseline year</vt:lpstr>
      <vt:lpstr>Boundaries of an inventory</vt:lpstr>
      <vt:lpstr>Scope of emissions</vt:lpstr>
      <vt:lpstr>GHG included in an inventory</vt:lpstr>
      <vt:lpstr>GHG emissions by gas and sector (EU27, 2009)</vt:lpstr>
      <vt:lpstr>Contribution of energy sector (EU27, 2009)</vt:lpstr>
      <vt:lpstr>Emissions shares by country (EU27, 2009 %)</vt:lpstr>
      <vt:lpstr>Emissions per capita (EU27, 2009, tonnes)</vt:lpstr>
      <vt:lpstr>Average CO2 per capita</vt:lpstr>
      <vt:lpstr>GWP coefficients and CO2e</vt:lpstr>
      <vt:lpstr>Sectors included in an inventory</vt:lpstr>
      <vt:lpstr>Sectors included in an inventory (buildings, equipment/facilities and industries)</vt:lpstr>
      <vt:lpstr>Sectors included in an inventory (transportation)</vt:lpstr>
      <vt:lpstr>Sectors included in an inventory (other emission sources)</vt:lpstr>
      <vt:lpstr>Energy plants included in an inventory</vt:lpstr>
      <vt:lpstr>Decision tree and identification table </vt:lpstr>
      <vt:lpstr>Sectors included (sample report)</vt:lpstr>
      <vt:lpstr>How to quantify emissions</vt:lpstr>
      <vt:lpstr>Emission factors</vt:lpstr>
      <vt:lpstr>Emission factors for fuels </vt:lpstr>
      <vt:lpstr>Emission factors for consumed electricity</vt:lpstr>
      <vt:lpstr>Calculation with EF: examples</vt:lpstr>
      <vt:lpstr>Top-down TD vs. Bottom-up BU</vt:lpstr>
      <vt:lpstr>TD and BU methodology</vt:lpstr>
      <vt:lpstr>Top-down example</vt:lpstr>
      <vt:lpstr>Bottom-up example</vt:lpstr>
      <vt:lpstr>Tiers</vt:lpstr>
      <vt:lpstr>How to monitor progresses</vt:lpstr>
      <vt:lpstr>Planning an inventory: suggested phases</vt:lpstr>
      <vt:lpstr>Planning activities</vt:lpstr>
      <vt:lpstr>Data collection</vt:lpstr>
      <vt:lpstr>Elaboration and Control</vt:lpstr>
      <vt:lpstr>Supporting tools and methodologies to build a BEI</vt:lpstr>
      <vt:lpstr>Suggestions for further reading…</vt:lpstr>
      <vt:lpstr>Conclusions</vt:lpstr>
      <vt:lpstr>Thank you for your attention</vt:lpstr>
    </vt:vector>
  </TitlesOfParts>
  <Company>cres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BEI: how to build them?</dc:title>
  <dc:creator>Michele Sansoni</dc:creator>
  <cp:lastModifiedBy>Michele</cp:lastModifiedBy>
  <cp:revision>344</cp:revision>
  <dcterms:created xsi:type="dcterms:W3CDTF">2010-09-30T13:12:37Z</dcterms:created>
  <dcterms:modified xsi:type="dcterms:W3CDTF">2012-06-14T14:31:26Z</dcterms:modified>
</cp:coreProperties>
</file>