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7621-3278-42D0-82F4-EC5D46FE4C08}" type="datetimeFigureOut">
              <a:rPr lang="lv-LV" smtClean="0"/>
              <a:pPr/>
              <a:t>2013.06.26.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27FFA-D610-4761-BCD7-CED8B4F3B068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D4.6 – Peer-to-peer activities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Marika Rošā, Ekodoma</a:t>
            </a:r>
            <a:endParaRPr lang="lv-LV" dirty="0"/>
          </a:p>
        </p:txBody>
      </p:sp>
      <p:pic>
        <p:nvPicPr>
          <p:cNvPr id="1026" name="Picture 1" descr="\\Serverw2k3\sogesca\Commesse\Camillo\PROGETTI\CONURBANT - Comune di Vicenza\testi\WP7 Communication &amp; Dissemination\loghi\conurbanl1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1857356" cy="185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10188" y="274638"/>
          <a:ext cx="2233183" cy="939784"/>
        </p:xfrm>
        <a:graphic>
          <a:graphicData uri="http://schemas.openxmlformats.org/presentationml/2006/ole">
            <p:oleObj spid="_x0000_s1029" name="Bitmap Image" r:id="rId4" imgW="2295238" imgH="961905" progId="PBrush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Aim of this task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order to improve the development of the SEAPs and their implementation in Trainee cities and Conurbation towns, Tutoring cities (</a:t>
            </a:r>
            <a:r>
              <a:rPr lang="en-GB" dirty="0" err="1"/>
              <a:t>Padova</a:t>
            </a:r>
            <a:r>
              <a:rPr lang="en-GB" dirty="0"/>
              <a:t> and Alba Iulia) will provide support and also organise the work to reach successful </a:t>
            </a:r>
            <a:r>
              <a:rPr lang="en-GB" dirty="0" smtClean="0"/>
              <a:t>results</a:t>
            </a:r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Teams</a:t>
            </a:r>
            <a:endParaRPr lang="lv-LV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8" y="1617340"/>
          <a:ext cx="8143930" cy="2883230"/>
        </p:xfrm>
        <a:graphic>
          <a:graphicData uri="http://schemas.openxmlformats.org/drawingml/2006/table">
            <a:tbl>
              <a:tblPr/>
              <a:tblGrid>
                <a:gridCol w="2542114"/>
                <a:gridCol w="2800908"/>
                <a:gridCol w="2800908"/>
              </a:tblGrid>
              <a:tr h="551092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kern="160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Tutoring cities</a:t>
                      </a:r>
                      <a:endParaRPr lang="lv-LV" sz="240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kern="160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Padova</a:t>
                      </a:r>
                      <a:endParaRPr lang="lv-LV" sz="240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kern="160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Alba Iulia</a:t>
                      </a:r>
                      <a:endParaRPr lang="lv-LV" sz="240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858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kern="1600" dirty="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Trainee city pairs 1 (twin municipalities) </a:t>
                      </a:r>
                      <a:endParaRPr lang="lv-LV" sz="2400" dirty="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60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Palma Mallorca – Vicenza</a:t>
                      </a:r>
                      <a:endParaRPr lang="lv-LV" sz="240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60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Salaspils – Vratsa</a:t>
                      </a:r>
                      <a:endParaRPr lang="lv-LV" sz="240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kern="160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Trainee city pairs 2 (twin municipalities)</a:t>
                      </a:r>
                      <a:endParaRPr lang="lv-LV" sz="240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60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Limassol – Osijek</a:t>
                      </a:r>
                      <a:endParaRPr lang="lv-LV" sz="240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600" dirty="0">
                          <a:solidFill>
                            <a:srgbClr val="5A5A5A"/>
                          </a:solidFill>
                          <a:latin typeface="Calibri"/>
                          <a:ea typeface="Times New Roman"/>
                          <a:cs typeface="Calibri"/>
                        </a:rPr>
                        <a:t>Arad – Timisoara</a:t>
                      </a:r>
                      <a:endParaRPr lang="lv-LV" sz="2400" dirty="0">
                        <a:solidFill>
                          <a:srgbClr val="5A5A5A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43" marR="435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Peer visits (1/2)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During the development of the SEAPs, 8 Trainee cities have the following opportunities for peer-to-peer support and will visit their twin-trainee city twice:</a:t>
            </a:r>
            <a:endParaRPr lang="lv-LV" dirty="0"/>
          </a:p>
          <a:p>
            <a:pPr lvl="1"/>
            <a:r>
              <a:rPr lang="en-GB" dirty="0"/>
              <a:t>One reciprocal visit for a mid-term revision of the progress made by the hosting city (i.e. Month 16-17</a:t>
            </a:r>
            <a:r>
              <a:rPr lang="en-GB" dirty="0" smtClean="0"/>
              <a:t>)</a:t>
            </a:r>
            <a:endParaRPr lang="lv-LV" dirty="0"/>
          </a:p>
          <a:p>
            <a:pPr lvl="1"/>
            <a:r>
              <a:rPr lang="en-GB" dirty="0"/>
              <a:t>One reciprocal visit for the final peer to peer audit of the work done by the hosting city (Month 22-24</a:t>
            </a:r>
            <a:r>
              <a:rPr lang="en-GB" dirty="0" smtClean="0"/>
              <a:t>)</a:t>
            </a:r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Peer visits (2/2)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Twin trainee cities will set the dates of their peer visits and inform also Tutoring </a:t>
            </a:r>
            <a:r>
              <a:rPr lang="en-GB" dirty="0" smtClean="0"/>
              <a:t>city</a:t>
            </a:r>
            <a:endParaRPr lang="lv-LV" dirty="0" smtClean="0"/>
          </a:p>
          <a:p>
            <a:r>
              <a:rPr lang="en-GB" dirty="0" smtClean="0"/>
              <a:t>According </a:t>
            </a:r>
            <a:r>
              <a:rPr lang="en-GB" dirty="0"/>
              <a:t>to the work plan, twin-trainee cities will visit each twice. </a:t>
            </a:r>
            <a:endParaRPr lang="lv-LV" dirty="0"/>
          </a:p>
          <a:p>
            <a:r>
              <a:rPr lang="en-GB" dirty="0"/>
              <a:t>After the meeting, hosting municipality will prepare minutes of the meeting (</a:t>
            </a:r>
            <a:r>
              <a:rPr lang="en-GB" dirty="0" err="1"/>
              <a:t>MoM</a:t>
            </a:r>
            <a:r>
              <a:rPr lang="en-GB" dirty="0"/>
              <a:t>) and send to the project coordinator and Tutoring city. </a:t>
            </a:r>
            <a:endParaRPr lang="lv-LV" dirty="0" smtClean="0"/>
          </a:p>
          <a:p>
            <a:r>
              <a:rPr lang="en-GB" dirty="0" err="1" smtClean="0"/>
              <a:t>MoM</a:t>
            </a:r>
            <a:r>
              <a:rPr lang="en-GB" dirty="0" smtClean="0"/>
              <a:t> </a:t>
            </a:r>
            <a:r>
              <a:rPr lang="en-GB" dirty="0"/>
              <a:t>will include description of the agenda, list of participants, photos (if possible) and also short description about the results of the discussions.</a:t>
            </a:r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Tutor check report (1/2)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During the development of the SEAPs, the 8 Trainee cities will have the following opportunities for peer-to-peer support together with the Tutor </a:t>
            </a:r>
            <a:r>
              <a:rPr lang="en-GB" dirty="0" smtClean="0"/>
              <a:t>city</a:t>
            </a:r>
            <a:endParaRPr lang="lv-LV" dirty="0" smtClean="0"/>
          </a:p>
          <a:p>
            <a:r>
              <a:rPr lang="en-GB" dirty="0" smtClean="0"/>
              <a:t>There </a:t>
            </a:r>
            <a:r>
              <a:rPr lang="en-GB" dirty="0"/>
              <a:t>will be in total four Tutor – Trainee cities meetings incorporated in the project meetings:</a:t>
            </a:r>
            <a:endParaRPr lang="lv-LV" dirty="0"/>
          </a:p>
          <a:p>
            <a:pPr lvl="1"/>
            <a:r>
              <a:rPr lang="en-GB" dirty="0"/>
              <a:t>In Month 9 when baseline and forums will be discussed;</a:t>
            </a:r>
            <a:endParaRPr lang="lv-LV" dirty="0"/>
          </a:p>
          <a:p>
            <a:pPr lvl="1"/>
            <a:r>
              <a:rPr lang="en-GB" dirty="0"/>
              <a:t>In Month 15 when forums and SEAP development will be considered;</a:t>
            </a:r>
            <a:endParaRPr lang="lv-LV" dirty="0"/>
          </a:p>
          <a:p>
            <a:pPr lvl="1"/>
            <a:r>
              <a:rPr lang="en-GB" dirty="0"/>
              <a:t>In Month 21 when topics on SEAP finalisation and implementation will be </a:t>
            </a:r>
            <a:r>
              <a:rPr lang="en-GB" dirty="0" smtClean="0"/>
              <a:t>important</a:t>
            </a:r>
            <a:endParaRPr lang="lv-LV" dirty="0"/>
          </a:p>
          <a:p>
            <a:pPr lvl="1"/>
            <a:r>
              <a:rPr lang="en-GB" dirty="0"/>
              <a:t>In Month 28 when SEAP implementation and monitoring will be </a:t>
            </a:r>
            <a:r>
              <a:rPr lang="en-GB" dirty="0" smtClean="0"/>
              <a:t>evaluated</a:t>
            </a:r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Tutor check report (2/2)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75775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Finally Tutor cities (</a:t>
            </a:r>
            <a:r>
              <a:rPr lang="en-GB" dirty="0" err="1"/>
              <a:t>Padova</a:t>
            </a:r>
            <a:r>
              <a:rPr lang="en-GB" dirty="0"/>
              <a:t> and Alba Iulia) will prepare a check report which will describe the methodology used during the implementation of this task, the results of the peer work, communication, good practices and </a:t>
            </a:r>
            <a:r>
              <a:rPr lang="en-GB" dirty="0" smtClean="0"/>
              <a:t>barriers</a:t>
            </a:r>
            <a:endParaRPr lang="lv-LV" dirty="0" smtClean="0"/>
          </a:p>
          <a:p>
            <a:r>
              <a:rPr lang="en-GB" dirty="0"/>
              <a:t>SEAP peer to peer audit is necessary to monitor and report the development of the actions in the twin municipality. </a:t>
            </a:r>
            <a:endParaRPr lang="lv-LV" dirty="0" smtClean="0"/>
          </a:p>
          <a:p>
            <a:r>
              <a:rPr lang="en-GB" dirty="0" smtClean="0"/>
              <a:t>In </a:t>
            </a:r>
            <a:r>
              <a:rPr lang="en-GB" dirty="0"/>
              <a:t>order to audit the work done by the twin municipality, task leader in cooperation with Tutoring cities has developed a check list for the Trainee municipalities</a:t>
            </a:r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Checklist</a:t>
            </a:r>
            <a:endParaRPr lang="lv-LV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67490"/>
            <a:ext cx="5572164" cy="5519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436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Bitmap Image</vt:lpstr>
      <vt:lpstr>D4.6 – Peer-to-peer activities</vt:lpstr>
      <vt:lpstr>Aim of this task</vt:lpstr>
      <vt:lpstr>Teams</vt:lpstr>
      <vt:lpstr>Peer visits (1/2)</vt:lpstr>
      <vt:lpstr>Peer visits (2/2)</vt:lpstr>
      <vt:lpstr>Tutor check report (1/2)</vt:lpstr>
      <vt:lpstr>Tutor check report (2/2)</vt:lpstr>
      <vt:lpstr>Checklist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D4.6 – Peer-to-peer activities</dc:title>
  <dc:creator> </dc:creator>
  <cp:lastModifiedBy> </cp:lastModifiedBy>
  <cp:revision>7</cp:revision>
  <dcterms:created xsi:type="dcterms:W3CDTF">2013-06-26T07:29:49Z</dcterms:created>
  <dcterms:modified xsi:type="dcterms:W3CDTF">2013-06-26T09:15:09Z</dcterms:modified>
</cp:coreProperties>
</file>