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66" r:id="rId2"/>
    <p:sldId id="267" r:id="rId3"/>
    <p:sldId id="269" r:id="rId4"/>
    <p:sldId id="270" r:id="rId5"/>
    <p:sldId id="271" r:id="rId6"/>
    <p:sldId id="272" r:id="rId7"/>
    <p:sldId id="273" r:id="rId8"/>
    <p:sldId id="276" r:id="rId9"/>
    <p:sldId id="277" r:id="rId10"/>
  </p:sldIdLst>
  <p:sldSz cx="9144000" cy="6858000" type="screen4x3"/>
  <p:notesSz cx="6834188" cy="9979025"/>
  <p:defaultTextStyle>
    <a:defPPr>
      <a:defRPr lang="el-GR"/>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9DE0"/>
    <a:srgbClr val="007AFF"/>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0888" autoAdjust="0"/>
  </p:normalViewPr>
  <p:slideViewPr>
    <p:cSldViewPr>
      <p:cViewPr varScale="1">
        <p:scale>
          <a:sx n="98" d="100"/>
          <a:sy n="98" d="100"/>
        </p:scale>
        <p:origin x="-1200" y="-10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126" y="-96"/>
      </p:cViewPr>
      <p:guideLst>
        <p:guide orient="horz" pos="3143"/>
        <p:guide pos="215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61481" cy="49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it-IT"/>
          </a:p>
        </p:txBody>
      </p:sp>
      <p:sp>
        <p:nvSpPr>
          <p:cNvPr id="92163" name="Rectangle 3"/>
          <p:cNvSpPr>
            <a:spLocks noGrp="1" noChangeArrowheads="1"/>
          </p:cNvSpPr>
          <p:nvPr>
            <p:ph type="dt" sz="quarter" idx="1"/>
          </p:nvPr>
        </p:nvSpPr>
        <p:spPr bwMode="auto">
          <a:xfrm>
            <a:off x="3872707" y="0"/>
            <a:ext cx="2961481" cy="49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7F576722-3B85-4DF3-A2DE-2B3F04749568}" type="datetimeFigureOut">
              <a:rPr lang="it-IT"/>
              <a:pPr>
                <a:defRPr/>
              </a:pPr>
              <a:t>28/10/2013</a:t>
            </a:fld>
            <a:endParaRPr lang="it-IT"/>
          </a:p>
        </p:txBody>
      </p:sp>
      <p:sp>
        <p:nvSpPr>
          <p:cNvPr id="92164" name="Rectangle 4"/>
          <p:cNvSpPr>
            <a:spLocks noGrp="1" noChangeArrowheads="1"/>
          </p:cNvSpPr>
          <p:nvPr>
            <p:ph type="ftr" sz="quarter" idx="2"/>
          </p:nvPr>
        </p:nvSpPr>
        <p:spPr bwMode="auto">
          <a:xfrm>
            <a:off x="0" y="9480074"/>
            <a:ext cx="2961481" cy="49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it-IT"/>
          </a:p>
        </p:txBody>
      </p:sp>
      <p:sp>
        <p:nvSpPr>
          <p:cNvPr id="92165" name="Rectangle 5"/>
          <p:cNvSpPr>
            <a:spLocks noGrp="1" noChangeArrowheads="1"/>
          </p:cNvSpPr>
          <p:nvPr>
            <p:ph type="sldNum" sz="quarter" idx="3"/>
          </p:nvPr>
        </p:nvSpPr>
        <p:spPr bwMode="auto">
          <a:xfrm>
            <a:off x="3872707" y="9480074"/>
            <a:ext cx="2961481" cy="49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6C7BAF6-2DAB-49A4-ABBF-CA1100EEFE68}"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61481" cy="49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l-GR"/>
          </a:p>
        </p:txBody>
      </p:sp>
      <p:sp>
        <p:nvSpPr>
          <p:cNvPr id="4099" name="Rectangle 3"/>
          <p:cNvSpPr>
            <a:spLocks noGrp="1" noChangeArrowheads="1"/>
          </p:cNvSpPr>
          <p:nvPr>
            <p:ph type="dt" idx="1"/>
          </p:nvPr>
        </p:nvSpPr>
        <p:spPr bwMode="auto">
          <a:xfrm>
            <a:off x="3871125" y="0"/>
            <a:ext cx="2961481" cy="49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l-GR"/>
          </a:p>
        </p:txBody>
      </p:sp>
      <p:sp>
        <p:nvSpPr>
          <p:cNvPr id="12292" name="Rectangle 4"/>
          <p:cNvSpPr>
            <a:spLocks noGrp="1" noRot="1" noChangeAspec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3419" y="4740037"/>
            <a:ext cx="5467350" cy="44905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4102" name="Rectangle 6"/>
          <p:cNvSpPr>
            <a:spLocks noGrp="1" noChangeArrowheads="1"/>
          </p:cNvSpPr>
          <p:nvPr>
            <p:ph type="ftr" sz="quarter" idx="4"/>
          </p:nvPr>
        </p:nvSpPr>
        <p:spPr bwMode="auto">
          <a:xfrm>
            <a:off x="0" y="9478342"/>
            <a:ext cx="2961481" cy="49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l-GR"/>
          </a:p>
        </p:txBody>
      </p:sp>
      <p:sp>
        <p:nvSpPr>
          <p:cNvPr id="4103" name="Rectangle 7"/>
          <p:cNvSpPr>
            <a:spLocks noGrp="1" noChangeArrowheads="1"/>
          </p:cNvSpPr>
          <p:nvPr>
            <p:ph type="sldNum" sz="quarter" idx="5"/>
          </p:nvPr>
        </p:nvSpPr>
        <p:spPr bwMode="auto">
          <a:xfrm>
            <a:off x="3871125" y="9478342"/>
            <a:ext cx="2961481" cy="49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FE38E01-3FB6-4A6E-BA2A-2CCEED08A5A6}" type="slidenum">
              <a:rPr lang="el-GR"/>
              <a:pPr>
                <a:defRPr/>
              </a:pPr>
              <a:t>‹N›</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algn="just">
              <a:defRPr/>
            </a:pPr>
            <a:r>
              <a:rPr lang="it-IT" dirty="0" smtClean="0">
                <a:solidFill>
                  <a:srgbClr val="0070C0"/>
                </a:solidFill>
              </a:rPr>
              <a:t>Buongiorno</a:t>
            </a:r>
            <a:r>
              <a:rPr lang="it-IT" baseline="0" dirty="0" smtClean="0">
                <a:solidFill>
                  <a:srgbClr val="0070C0"/>
                </a:solidFill>
              </a:rPr>
              <a:t> sono l’assessore Pelati Sandro del Comune di Copparo e sono qui a presentarvi:</a:t>
            </a:r>
            <a:endParaRPr lang="it-IT" dirty="0" smtClean="0">
              <a:solidFill>
                <a:srgbClr val="0070C0"/>
              </a:solidFill>
            </a:endParaRPr>
          </a:p>
          <a:p>
            <a:pPr algn="just">
              <a:defRPr/>
            </a:pPr>
            <a:r>
              <a:rPr lang="it-IT" dirty="0" smtClean="0">
                <a:solidFill>
                  <a:srgbClr val="0070C0"/>
                </a:solidFill>
              </a:rPr>
              <a:t>“L’esperienza del Comune di Copparo nella gestione della tematica ambientale e energetica”.</a:t>
            </a:r>
          </a:p>
          <a:p>
            <a:pPr algn="just">
              <a:defRPr/>
            </a:pPr>
            <a:r>
              <a:rPr lang="it-IT" sz="1200" dirty="0" smtClean="0">
                <a:solidFill>
                  <a:schemeClr val="bg1"/>
                </a:solidFill>
                <a:latin typeface="Aramis" pitchFamily="34" charset="0"/>
              </a:rPr>
              <a:t>Il mio motto personale per dare il senso a questo lavoro è: "Ci si salva e si va avanti se si agisce insieme e non solo uno per uno” cit. famoso politico italiano.</a:t>
            </a:r>
            <a:endParaRPr lang="en-US" sz="2400" dirty="0" smtClean="0">
              <a:solidFill>
                <a:schemeClr val="bg1"/>
              </a:solidFill>
              <a:latin typeface="Aramis" pitchFamily="34" charset="0"/>
            </a:endParaRPr>
          </a:p>
          <a:p>
            <a:endParaRPr lang="it-IT" dirty="0"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algn="just">
              <a:defRPr/>
            </a:pPr>
            <a:r>
              <a:rPr lang="it-IT" sz="1200" dirty="0" smtClean="0"/>
              <a:t>Prima di raccontare la nostra esperienza è importante conoscere il territorio dal quale provengo.</a:t>
            </a:r>
          </a:p>
          <a:p>
            <a:pPr algn="just">
              <a:defRPr/>
            </a:pPr>
            <a:r>
              <a:rPr lang="it-IT" sz="1200" dirty="0" smtClean="0"/>
              <a:t>Il territorio di cui parleremo è nel nord Italia in una regione chiamata Emilia Romagna nella provincia di Ferrara. Il mio Comune si chiama</a:t>
            </a:r>
            <a:r>
              <a:rPr lang="it-IT" sz="1200" b="1" dirty="0" smtClean="0">
                <a:solidFill>
                  <a:schemeClr val="tx1"/>
                </a:solidFill>
              </a:rPr>
              <a:t> Copparo </a:t>
            </a:r>
            <a:r>
              <a:rPr lang="it-IT" sz="1200" dirty="0" smtClean="0"/>
              <a:t>ed ha una superficie di circa 157 km2 e circa 17.000 abitanti con una densità abitativa di circa 100 abitanti per km2. </a:t>
            </a:r>
          </a:p>
          <a:p>
            <a:pPr algn="just">
              <a:defRPr/>
            </a:pPr>
            <a:r>
              <a:rPr lang="it-IT" sz="1200" dirty="0" smtClean="0"/>
              <a:t>Vi parlerò anche di altri 5 comuni vicini a Copparo che si chiamano: </a:t>
            </a:r>
          </a:p>
          <a:p>
            <a:pPr algn="just">
              <a:defRPr/>
            </a:pPr>
            <a:r>
              <a:rPr lang="it-IT" sz="1200" dirty="0" smtClean="0"/>
              <a:t>Ro, Berra, Jolanda di Savoia, Formignana e Tresigallo.</a:t>
            </a:r>
          </a:p>
          <a:p>
            <a:r>
              <a:rPr lang="it-IT" dirty="0" smtClean="0">
                <a:ea typeface="ＭＳ Ｐゴシック" charset="-128"/>
              </a:rPr>
              <a:t>La freccia indica Copparo.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it-IT" dirty="0" smtClean="0">
                <a:ea typeface="ＭＳ Ｐゴシック" charset="-128"/>
              </a:rPr>
              <a:t>In questo grafico è rappresentato il percorso del comune di copparo e dei 5 comuni del copparese verso il patto dei sindaci.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algn="just">
              <a:defRPr/>
            </a:pPr>
            <a:r>
              <a:rPr lang="it-IT" sz="1200" dirty="0" smtClean="0"/>
              <a:t>In questo grafico si riassumono i principi base che hanno guidato il lavoro fatto dal Comune di Copparo assieme agli altri 5 comuni dell’Unione Terre e Fiumi negli ultimi 12 anni.</a:t>
            </a:r>
          </a:p>
          <a:p>
            <a:pPr algn="just">
              <a:defRPr/>
            </a:pPr>
            <a:endParaRPr lang="it-IT" sz="1200" dirty="0" smtClean="0"/>
          </a:p>
          <a:p>
            <a:pPr algn="just">
              <a:defRPr/>
            </a:pPr>
            <a:r>
              <a:rPr lang="it-IT" sz="1200" dirty="0" smtClean="0"/>
              <a:t>Nel 2000 i 6 comuni si mettono a lavorare </a:t>
            </a:r>
            <a:r>
              <a:rPr lang="it-IT" sz="1200" b="1" dirty="0" smtClean="0">
                <a:solidFill>
                  <a:schemeClr val="tx1"/>
                </a:solidFill>
              </a:rPr>
              <a:t>insieme</a:t>
            </a:r>
            <a:r>
              <a:rPr lang="it-IT" sz="1200" dirty="0" smtClean="0"/>
              <a:t>, nel 2001 mettono al centro dei loro progetti </a:t>
            </a:r>
            <a:r>
              <a:rPr lang="it-IT" sz="1200" b="1" dirty="0" smtClean="0">
                <a:solidFill>
                  <a:schemeClr val="tx1"/>
                </a:solidFill>
              </a:rPr>
              <a:t>l’ambiente</a:t>
            </a:r>
            <a:r>
              <a:rPr lang="it-IT" sz="1200" dirty="0" smtClean="0"/>
              <a:t>, nel 2002-2004 studiano una </a:t>
            </a:r>
            <a:r>
              <a:rPr lang="it-IT" sz="1200" b="1" dirty="0" smtClean="0">
                <a:solidFill>
                  <a:schemeClr val="tx1"/>
                </a:solidFill>
              </a:rPr>
              <a:t>strategia</a:t>
            </a:r>
            <a:r>
              <a:rPr lang="it-IT" sz="1200" dirty="0" smtClean="0"/>
              <a:t>, dal 2007 ad oggi </a:t>
            </a:r>
            <a:r>
              <a:rPr lang="it-IT" sz="1200" b="1" dirty="0" smtClean="0">
                <a:solidFill>
                  <a:schemeClr val="tx1"/>
                </a:solidFill>
              </a:rPr>
              <a:t>pianificano</a:t>
            </a:r>
            <a:r>
              <a:rPr lang="it-IT" sz="1200" dirty="0" smtClean="0"/>
              <a:t> la loro strategia, nel 2010 rafforzano la collaborazione tra i 6 comuni fondando </a:t>
            </a:r>
            <a:r>
              <a:rPr lang="it-IT" sz="1200" b="1" dirty="0" smtClean="0">
                <a:solidFill>
                  <a:schemeClr val="tx1"/>
                </a:solidFill>
              </a:rPr>
              <a:t>l’unione</a:t>
            </a:r>
            <a:r>
              <a:rPr lang="it-IT" sz="1200" dirty="0" smtClean="0"/>
              <a:t>  e nel 2010 Copparo aderisce al patto dei sindaci.</a:t>
            </a:r>
          </a:p>
          <a:p>
            <a:pPr algn="just">
              <a:defRPr/>
            </a:pPr>
            <a:r>
              <a:rPr lang="it-IT" sz="1200" dirty="0" smtClean="0"/>
              <a:t>Nel 2011 Copparo presenta il suo PAES.</a:t>
            </a:r>
          </a:p>
          <a:p>
            <a:pPr algn="just">
              <a:defRPr/>
            </a:pPr>
            <a:endParaRPr lang="it-IT" sz="1200" dirty="0" smtClean="0"/>
          </a:p>
          <a:p>
            <a:pPr algn="just">
              <a:defRPr/>
            </a:pPr>
            <a:r>
              <a:rPr lang="it-IT" sz="1200" dirty="0" smtClean="0"/>
              <a:t>Un cerchio che si chiude, partendo dalle </a:t>
            </a:r>
            <a:r>
              <a:rPr lang="it-IT" sz="1200" b="1" dirty="0" smtClean="0">
                <a:solidFill>
                  <a:schemeClr val="tx1"/>
                </a:solidFill>
              </a:rPr>
              <a:t>strategie, passando per la pianificazione arrivando alle azioni</a:t>
            </a:r>
            <a:r>
              <a:rPr lang="it-IT" sz="1200" dirty="0" smtClean="0"/>
              <a:t>. </a:t>
            </a:r>
          </a:p>
          <a:p>
            <a:pPr algn="just">
              <a:defRPr/>
            </a:pPr>
            <a:endParaRPr lang="it-IT" sz="1200" dirty="0" smtClean="0"/>
          </a:p>
          <a:p>
            <a:pPr algn="just">
              <a:defRPr/>
            </a:pPr>
            <a:r>
              <a:rPr lang="it-IT" sz="1200" b="1" dirty="0" smtClean="0">
                <a:solidFill>
                  <a:schemeClr val="tx1"/>
                </a:solidFill>
              </a:rPr>
              <a:t>SEMPRE</a:t>
            </a:r>
            <a:r>
              <a:rPr lang="it-IT" sz="1200" dirty="0" smtClean="0"/>
              <a:t> con una componente essenziale: la partecipazione e la condivisione con i cittadini.</a:t>
            </a:r>
          </a:p>
          <a:p>
            <a:endParaRPr lang="it-IT" dirty="0"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it-IT" dirty="0" smtClean="0">
                <a:ea typeface="ＭＳ Ｐゴシック" charset="-128"/>
              </a:rPr>
              <a:t>In questa slide sono illustrati i 6 temi fondamentali del piano strategico,</a:t>
            </a:r>
            <a:r>
              <a:rPr lang="it-IT" baseline="0" dirty="0" smtClean="0">
                <a:ea typeface="ＭＳ Ｐゴシック" charset="-128"/>
              </a:rPr>
              <a:t> che come abbiamo visto prima è datato 2002.</a:t>
            </a:r>
          </a:p>
          <a:p>
            <a:r>
              <a:rPr lang="it-IT" baseline="0" dirty="0" smtClean="0">
                <a:ea typeface="ＭＳ Ｐゴシック" charset="-128"/>
              </a:rPr>
              <a:t>Il titolo del piano strategico è “un territorio frizzante d’acqua”. Tale nome deriva dal fatto che si è voluto unire due elementi che hanno caratterizzato il percorso di costruzione del piano: le molte idee brillanti (frizzanti) e il legame con il territorio ricco di corsi d’acqua e dalla presenza delle zone di bonifica (strappate all’acqua).</a:t>
            </a:r>
          </a:p>
          <a:p>
            <a:r>
              <a:rPr lang="it-IT" baseline="0" dirty="0" smtClean="0">
                <a:ea typeface="ＭＳ Ｐゴシック" charset="-128"/>
              </a:rPr>
              <a:t>I 6 temi sono tutti orientati al bene delle persone che chiedono di vivere in un ambiente sano, con una buona dotazione di servizi, con una buona coesione sociale e un buon welfare di comunità e magari con opportunità per le giovani generazioni.</a:t>
            </a:r>
            <a:endParaRPr lang="it-IT"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t>Nel 2009 Copparo vince il primo premio nazionale nella sezione metodologia per aver inserito negli strumenti di pianificazione la componente energetica. E’ stata la prima cosa che ho patto dopo essere stato eletto e subito ho pensato … se inizia così andrà bene. Ma purtroppo mi illudevo!</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t>A parte gli scherzi questo elemento evidenzia come nel</a:t>
            </a:r>
            <a:r>
              <a:rPr lang="it-IT" sz="1200" baseline="0" dirty="0" smtClean="0"/>
              <a:t> mio comune gli amministratori che ci hanno preceduto (prima del 2009) siano stati lungimiranti e non abbiano pensato alla propria scadenza elettorale ma abbiano elaborato progetti di media lunga scadenza per il bene della comunità. Noi vogliamo continuare su questa strada e in questa ottica aderendo al patto dei sindaci, ad esempio, abbiamo impostato progetto al 2020.</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dirty="0" smtClean="0"/>
          </a:p>
          <a:p>
            <a:endParaRPr lang="it-IT" dirty="0"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it-IT" dirty="0" smtClean="0">
                <a:ea typeface="ＭＳ Ｐゴシック" charset="-128"/>
              </a:rPr>
              <a:t>In questa slide</a:t>
            </a:r>
            <a:r>
              <a:rPr lang="it-IT" baseline="0" dirty="0" smtClean="0">
                <a:ea typeface="ＭＳ Ｐゴシック" charset="-128"/>
              </a:rPr>
              <a:t> divertente si vede il fumetto del mio sindaco Nicola Rossi (la somiglianza è evidente), di cui abbiamo fatto un manifesto grande 2 per 3 metri e lo abbiamo esposto nell’atrio principale del comune durante la fiera del paese per far sapere a tutti i cittadini che avevamo fatto il paes e lo avevamo spedito in europa. Alla fine abbiamo raggiunto il nostro scopo infatti tutti  sono venuti nell’atrio a vedere il fumetto buffo del sindaco e hanno letto il messaggio!</a:t>
            </a:r>
            <a:endParaRPr lang="it-IT"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en-GB" smtClean="0"/>
          </a:p>
        </p:txBody>
      </p:sp>
      <p:sp>
        <p:nvSpPr>
          <p:cNvPr id="4" name="Espace réservé du numéro de diapositive 3"/>
          <p:cNvSpPr>
            <a:spLocks noGrp="1"/>
          </p:cNvSpPr>
          <p:nvPr>
            <p:ph type="sldNum" sz="quarter" idx="5"/>
          </p:nvPr>
        </p:nvSpPr>
        <p:spPr/>
        <p:txBody>
          <a:bodyPr/>
          <a:lstStyle/>
          <a:p>
            <a:pPr>
              <a:defRPr/>
            </a:pPr>
            <a:fld id="{C14CD73F-1B48-4B13-9C73-66DE5F2EE07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en-GB" smtClean="0"/>
          </a:p>
        </p:txBody>
      </p:sp>
      <p:sp>
        <p:nvSpPr>
          <p:cNvPr id="4" name="Espace réservé du numéro de diapositive 3"/>
          <p:cNvSpPr>
            <a:spLocks noGrp="1"/>
          </p:cNvSpPr>
          <p:nvPr>
            <p:ph type="sldNum" sz="quarter" idx="5"/>
          </p:nvPr>
        </p:nvSpPr>
        <p:spPr/>
        <p:txBody>
          <a:bodyPr/>
          <a:lstStyle/>
          <a:p>
            <a:pPr>
              <a:defRPr/>
            </a:pPr>
            <a:fld id="{C14CD73F-1B48-4B13-9C73-66DE5F2EE07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en-GB"/>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GB"/>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15BFA42F-783A-46B1-8CEA-D60F86160BD9}" type="datetimeFigureOut">
              <a:rPr lang="en-GB"/>
              <a:pPr>
                <a:defRPr/>
              </a:pPr>
              <a:t>28/10/2013</a:t>
            </a:fld>
            <a:endParaRPr lang="en-GB"/>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F07203-BE2C-4958-93A7-5DE5668E2164}"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3"/>
          <p:cNvSpPr>
            <a:spLocks noChangeArrowheads="1"/>
          </p:cNvSpPr>
          <p:nvPr userDrawn="1"/>
        </p:nvSpPr>
        <p:spPr bwMode="auto">
          <a:xfrm>
            <a:off x="1187624" y="6237288"/>
            <a:ext cx="7956376" cy="620712"/>
          </a:xfrm>
          <a:prstGeom prst="rect">
            <a:avLst/>
          </a:prstGeom>
          <a:solidFill>
            <a:srgbClr val="FF6600"/>
          </a:solidFill>
          <a:ln w="9525">
            <a:noFill/>
            <a:miter lim="800000"/>
            <a:headEnd/>
            <a:tailEnd/>
          </a:ln>
          <a:effectLst/>
        </p:spPr>
        <p:txBody>
          <a:bodyPr wrap="none" anchor="ctr"/>
          <a:lstStyle/>
          <a:p>
            <a:pPr algn="r">
              <a:lnSpc>
                <a:spcPct val="100000"/>
              </a:lnSpc>
              <a:defRPr/>
            </a:pPr>
            <a:r>
              <a:rPr lang="en-US" sz="1200" dirty="0" smtClean="0">
                <a:solidFill>
                  <a:schemeClr val="bg1"/>
                </a:solidFill>
                <a:latin typeface="Arial Unicode MS" pitchFamily="34" charset="-128"/>
              </a:rPr>
              <a:t>PROGETTO  EUROPEO  CONURBANT</a:t>
            </a:r>
            <a:r>
              <a:rPr lang="en-US" sz="1200" baseline="0" dirty="0" smtClean="0">
                <a:solidFill>
                  <a:schemeClr val="bg1"/>
                </a:solidFill>
                <a:latin typeface="Arial Unicode MS" pitchFamily="34" charset="-128"/>
              </a:rPr>
              <a:t> – Workshop 29/10/2013 – </a:t>
            </a:r>
            <a:r>
              <a:rPr lang="en-US" sz="1200" baseline="0" dirty="0" err="1" smtClean="0">
                <a:solidFill>
                  <a:schemeClr val="bg1"/>
                </a:solidFill>
                <a:latin typeface="Arial Unicode MS" pitchFamily="34" charset="-128"/>
              </a:rPr>
              <a:t>Comune</a:t>
            </a:r>
            <a:r>
              <a:rPr lang="en-US" sz="1200" baseline="0" dirty="0" smtClean="0">
                <a:solidFill>
                  <a:schemeClr val="bg1"/>
                </a:solidFill>
                <a:latin typeface="Arial Unicode MS" pitchFamily="34" charset="-128"/>
              </a:rPr>
              <a:t> </a:t>
            </a:r>
            <a:r>
              <a:rPr lang="en-US" sz="1200" baseline="0" dirty="0" err="1" smtClean="0">
                <a:solidFill>
                  <a:schemeClr val="bg1"/>
                </a:solidFill>
                <a:latin typeface="Arial Unicode MS" pitchFamily="34" charset="-128"/>
              </a:rPr>
              <a:t>di</a:t>
            </a:r>
            <a:r>
              <a:rPr lang="en-US" sz="1200" baseline="0" dirty="0" smtClean="0">
                <a:solidFill>
                  <a:schemeClr val="bg1"/>
                </a:solidFill>
                <a:latin typeface="Arial Unicode MS" pitchFamily="34" charset="-128"/>
              </a:rPr>
              <a:t> </a:t>
            </a:r>
            <a:r>
              <a:rPr lang="en-US" sz="1200" baseline="0" dirty="0" err="1" smtClean="0">
                <a:solidFill>
                  <a:schemeClr val="bg1"/>
                </a:solidFill>
                <a:latin typeface="Arial Unicode MS" pitchFamily="34" charset="-128"/>
              </a:rPr>
              <a:t>Rubano</a:t>
            </a:r>
            <a:r>
              <a:rPr lang="en-US" sz="1200" baseline="0" dirty="0" smtClean="0">
                <a:solidFill>
                  <a:schemeClr val="bg1"/>
                </a:solidFill>
                <a:latin typeface="Arial Unicode MS" pitchFamily="34" charset="-128"/>
              </a:rPr>
              <a:t> (PD)</a:t>
            </a:r>
            <a:endParaRPr lang="it-IT" sz="1200" dirty="0">
              <a:solidFill>
                <a:schemeClr val="bg1"/>
              </a:solidFill>
              <a:latin typeface="Arial Unicode MS" pitchFamily="34" charset="-128"/>
            </a:endParaRPr>
          </a:p>
        </p:txBody>
      </p:sp>
      <p:sp>
        <p:nvSpPr>
          <p:cNvPr id="1027" name="Text Box 27"/>
          <p:cNvSpPr txBox="1">
            <a:spLocks noChangeArrowheads="1"/>
          </p:cNvSpPr>
          <p:nvPr userDrawn="1"/>
        </p:nvSpPr>
        <p:spPr bwMode="auto">
          <a:xfrm>
            <a:off x="0" y="457200"/>
            <a:ext cx="4953000"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it-IT" smtClean="0">
              <a:ea typeface="+mn-ea"/>
            </a:endParaRPr>
          </a:p>
        </p:txBody>
      </p:sp>
      <p:pic>
        <p:nvPicPr>
          <p:cNvPr id="1030" name="Picture 30"/>
          <p:cNvPicPr>
            <a:picLocks noChangeAspect="1" noChangeArrowheads="1"/>
          </p:cNvPicPr>
          <p:nvPr userDrawn="1"/>
        </p:nvPicPr>
        <p:blipFill>
          <a:blip r:embed="rId5" cstate="print"/>
          <a:srcRect/>
          <a:stretch>
            <a:fillRect/>
          </a:stretch>
        </p:blipFill>
        <p:spPr bwMode="auto">
          <a:xfrm>
            <a:off x="6372200" y="76200"/>
            <a:ext cx="2619400" cy="644525"/>
          </a:xfrm>
          <a:prstGeom prst="rect">
            <a:avLst/>
          </a:prstGeom>
          <a:solidFill>
            <a:srgbClr val="FFFFFF"/>
          </a:solidFill>
          <a:ln w="9525">
            <a:noFill/>
            <a:miter lim="800000"/>
            <a:headEnd/>
            <a:tailEnd/>
          </a:ln>
        </p:spPr>
      </p:pic>
      <p:sp>
        <p:nvSpPr>
          <p:cNvPr id="1029" name="Text Box 35"/>
          <p:cNvSpPr txBox="1">
            <a:spLocks noChangeArrowheads="1"/>
          </p:cNvSpPr>
          <p:nvPr userDrawn="1"/>
        </p:nvSpPr>
        <p:spPr bwMode="auto">
          <a:xfrm>
            <a:off x="6019800" y="762000"/>
            <a:ext cx="2590800"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it-IT" smtClean="0">
              <a:ea typeface="+mn-ea"/>
            </a:endParaRPr>
          </a:p>
        </p:txBody>
      </p:sp>
      <p:graphicFrame>
        <p:nvGraphicFramePr>
          <p:cNvPr id="2" name="Object 7"/>
          <p:cNvGraphicFramePr>
            <a:graphicFrameLocks noChangeAspect="1"/>
          </p:cNvGraphicFramePr>
          <p:nvPr/>
        </p:nvGraphicFramePr>
        <p:xfrm>
          <a:off x="152400" y="76200"/>
          <a:ext cx="1066800" cy="1066800"/>
        </p:xfrm>
        <a:graphic>
          <a:graphicData uri="http://schemas.openxmlformats.org/presentationml/2006/ole">
            <p:oleObj spid="_x0000_s1026" name="Fotografia Photo Editor" r:id="rId6" imgW="2247619" imgH="2247619" progId="">
              <p:embed/>
            </p:oleObj>
          </a:graphicData>
        </a:graphic>
      </p:graphicFrame>
      <p:sp>
        <p:nvSpPr>
          <p:cNvPr id="13" name="CasellaDiTesto 12"/>
          <p:cNvSpPr txBox="1"/>
          <p:nvPr userDrawn="1"/>
        </p:nvSpPr>
        <p:spPr>
          <a:xfrm>
            <a:off x="6011863" y="6642100"/>
            <a:ext cx="3132137" cy="200025"/>
          </a:xfrm>
          <a:prstGeom prst="rect">
            <a:avLst/>
          </a:prstGeom>
          <a:noFill/>
        </p:spPr>
        <p:txBody>
          <a:bodyPr>
            <a:spAutoFit/>
          </a:bodyPr>
          <a:lstStyle/>
          <a:p>
            <a:pPr algn="r">
              <a:defRPr/>
            </a:pPr>
            <a:r>
              <a:rPr lang="en-GB" sz="700" dirty="0" err="1" smtClean="0">
                <a:solidFill>
                  <a:schemeClr val="bg1"/>
                </a:solidFill>
                <a:latin typeface="Arial Unicode MS" pitchFamily="34" charset="-128"/>
                <a:ea typeface="Arial Unicode MS" pitchFamily="34" charset="-128"/>
                <a:cs typeface="Arial Unicode MS" pitchFamily="34" charset="-128"/>
              </a:rPr>
              <a:t>Assessore</a:t>
            </a:r>
            <a:r>
              <a:rPr lang="en-GB" sz="700" dirty="0" smtClean="0">
                <a:solidFill>
                  <a:schemeClr val="bg1"/>
                </a:solidFill>
                <a:latin typeface="Arial Unicode MS" pitchFamily="34" charset="-128"/>
                <a:ea typeface="Arial Unicode MS" pitchFamily="34" charset="-128"/>
                <a:cs typeface="Arial Unicode MS" pitchFamily="34" charset="-128"/>
              </a:rPr>
              <a:t> </a:t>
            </a:r>
            <a:r>
              <a:rPr lang="en-GB" sz="700" dirty="0" err="1" smtClean="0">
                <a:solidFill>
                  <a:schemeClr val="bg1"/>
                </a:solidFill>
                <a:latin typeface="Arial Unicode MS" pitchFamily="34" charset="-128"/>
                <a:ea typeface="Arial Unicode MS" pitchFamily="34" charset="-128"/>
                <a:cs typeface="Arial Unicode MS" pitchFamily="34" charset="-128"/>
              </a:rPr>
              <a:t>Sandro</a:t>
            </a:r>
            <a:r>
              <a:rPr lang="en-GB" sz="700" dirty="0" smtClean="0">
                <a:solidFill>
                  <a:schemeClr val="bg1"/>
                </a:solidFill>
                <a:latin typeface="Arial Unicode MS" pitchFamily="34" charset="-128"/>
                <a:ea typeface="Arial Unicode MS" pitchFamily="34" charset="-128"/>
                <a:cs typeface="Arial Unicode MS" pitchFamily="34" charset="-128"/>
              </a:rPr>
              <a:t> </a:t>
            </a:r>
            <a:r>
              <a:rPr lang="en-GB" sz="700" dirty="0" err="1" smtClean="0">
                <a:solidFill>
                  <a:schemeClr val="bg1"/>
                </a:solidFill>
                <a:latin typeface="Arial Unicode MS" pitchFamily="34" charset="-128"/>
                <a:ea typeface="Arial Unicode MS" pitchFamily="34" charset="-128"/>
                <a:cs typeface="Arial Unicode MS" pitchFamily="34" charset="-128"/>
              </a:rPr>
              <a:t>Pelati</a:t>
            </a:r>
            <a:r>
              <a:rPr lang="en-GB" sz="700" baseline="0" dirty="0" smtClean="0">
                <a:solidFill>
                  <a:schemeClr val="bg1"/>
                </a:solidFill>
                <a:latin typeface="Arial Unicode MS" pitchFamily="34" charset="-128"/>
                <a:ea typeface="Arial Unicode MS" pitchFamily="34" charset="-128"/>
                <a:cs typeface="Arial Unicode MS" pitchFamily="34" charset="-128"/>
              </a:rPr>
              <a:t> – </a:t>
            </a:r>
            <a:r>
              <a:rPr lang="en-GB" sz="700" baseline="0" dirty="0" err="1" smtClean="0">
                <a:solidFill>
                  <a:schemeClr val="bg1"/>
                </a:solidFill>
                <a:latin typeface="Arial Unicode MS" pitchFamily="34" charset="-128"/>
                <a:ea typeface="Arial Unicode MS" pitchFamily="34" charset="-128"/>
                <a:cs typeface="Arial Unicode MS" pitchFamily="34" charset="-128"/>
              </a:rPr>
              <a:t>Comune</a:t>
            </a:r>
            <a:r>
              <a:rPr lang="en-GB" sz="700" baseline="0" dirty="0" smtClean="0">
                <a:solidFill>
                  <a:schemeClr val="bg1"/>
                </a:solidFill>
                <a:latin typeface="Arial Unicode MS" pitchFamily="34" charset="-128"/>
                <a:ea typeface="Arial Unicode MS" pitchFamily="34" charset="-128"/>
                <a:cs typeface="Arial Unicode MS" pitchFamily="34" charset="-128"/>
              </a:rPr>
              <a:t> </a:t>
            </a:r>
            <a:r>
              <a:rPr lang="en-GB" sz="700" baseline="0" dirty="0" err="1" smtClean="0">
                <a:solidFill>
                  <a:schemeClr val="bg1"/>
                </a:solidFill>
                <a:latin typeface="Arial Unicode MS" pitchFamily="34" charset="-128"/>
                <a:ea typeface="Arial Unicode MS" pitchFamily="34" charset="-128"/>
                <a:cs typeface="Arial Unicode MS" pitchFamily="34" charset="-128"/>
              </a:rPr>
              <a:t>di</a:t>
            </a:r>
            <a:r>
              <a:rPr lang="en-GB" sz="700" baseline="0" dirty="0" smtClean="0">
                <a:solidFill>
                  <a:schemeClr val="bg1"/>
                </a:solidFill>
                <a:latin typeface="Arial Unicode MS" pitchFamily="34" charset="-128"/>
                <a:ea typeface="Arial Unicode MS" pitchFamily="34" charset="-128"/>
                <a:cs typeface="Arial Unicode MS" pitchFamily="34" charset="-128"/>
              </a:rPr>
              <a:t> </a:t>
            </a:r>
            <a:r>
              <a:rPr lang="en-GB" sz="700" baseline="0" dirty="0" err="1" smtClean="0">
                <a:solidFill>
                  <a:schemeClr val="bg1"/>
                </a:solidFill>
                <a:latin typeface="Arial Unicode MS" pitchFamily="34" charset="-128"/>
                <a:ea typeface="Arial Unicode MS" pitchFamily="34" charset="-128"/>
                <a:cs typeface="Arial Unicode MS" pitchFamily="34" charset="-128"/>
              </a:rPr>
              <a:t>Copparo</a:t>
            </a:r>
            <a:r>
              <a:rPr lang="en-GB" sz="700" baseline="0" dirty="0" smtClean="0">
                <a:solidFill>
                  <a:schemeClr val="bg1"/>
                </a:solidFill>
                <a:latin typeface="Arial Unicode MS" pitchFamily="34" charset="-128"/>
                <a:ea typeface="Arial Unicode MS" pitchFamily="34" charset="-128"/>
                <a:cs typeface="Arial Unicode MS" pitchFamily="34" charset="-128"/>
              </a:rPr>
              <a:t> (FE)</a:t>
            </a:r>
            <a:endParaRPr lang="it-IT" sz="700" dirty="0">
              <a:solidFill>
                <a:schemeClr val="bg1"/>
              </a:solidFill>
              <a:latin typeface="Arial Unicode MS" pitchFamily="34" charset="-128"/>
              <a:ea typeface="Arial Unicode MS" pitchFamily="34" charset="-128"/>
              <a:cs typeface="Arial Unicode MS" pitchFamily="34" charset="-128"/>
            </a:endParaRPr>
          </a:p>
        </p:txBody>
      </p:sp>
      <p:pic>
        <p:nvPicPr>
          <p:cNvPr id="9" name="Immagine 8" descr="logo_it.jpg"/>
          <p:cNvPicPr>
            <a:picLocks noChangeAspect="1"/>
          </p:cNvPicPr>
          <p:nvPr userDrawn="1"/>
        </p:nvPicPr>
        <p:blipFill>
          <a:blip r:embed="rId7" cstate="print"/>
          <a:stretch>
            <a:fillRect/>
          </a:stretch>
        </p:blipFill>
        <p:spPr>
          <a:xfrm>
            <a:off x="179512" y="6219056"/>
            <a:ext cx="882595" cy="6389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rtl="0" eaLnBrk="0" fontAlgn="base" hangingPunct="0">
        <a:spcBef>
          <a:spcPct val="0"/>
        </a:spcBef>
        <a:spcAft>
          <a:spcPct val="0"/>
        </a:spcAft>
        <a:defRPr sz="4000">
          <a:solidFill>
            <a:schemeClr val="tx2"/>
          </a:solidFill>
          <a:latin typeface="Arial Narrow" pitchFamily="34" charset="0"/>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Arial Narrow"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Narrow"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Narrow"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Narrow" pitchFamily="34"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Narrow"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Narrow"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Narrow"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Narrow"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Narrow"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4.jpeg"/><Relationship Id="rId4" Type="http://schemas.openxmlformats.org/officeDocument/2006/relationships/image" Target="../media/image6.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2.jpeg"/><Relationship Id="rId5" Type="http://schemas.openxmlformats.org/officeDocument/2006/relationships/image" Target="../media/image7.jpeg"/><Relationship Id="rId10"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3.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10" Type="http://schemas.openxmlformats.org/officeDocument/2006/relationships/image" Target="../media/image8.png"/><Relationship Id="rId4" Type="http://schemas.openxmlformats.org/officeDocument/2006/relationships/image" Target="../media/image24.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Unità_Italia_Copparo"/>
          <p:cNvPicPr/>
          <p:nvPr/>
        </p:nvPicPr>
        <p:blipFill>
          <a:blip r:embed="rId3" cstate="print"/>
          <a:srcRect/>
          <a:stretch>
            <a:fillRect/>
          </a:stretch>
        </p:blipFill>
        <p:spPr bwMode="auto">
          <a:xfrm>
            <a:off x="1403648" y="620688"/>
            <a:ext cx="7740352" cy="5161843"/>
          </a:xfrm>
          <a:prstGeom prst="rect">
            <a:avLst/>
          </a:prstGeom>
          <a:ln>
            <a:noFill/>
          </a:ln>
          <a:effectLst>
            <a:softEdge rad="317500"/>
          </a:effectLst>
        </p:spPr>
      </p:pic>
      <p:sp>
        <p:nvSpPr>
          <p:cNvPr id="5122" name="Text Box 5"/>
          <p:cNvSpPr txBox="1">
            <a:spLocks noChangeArrowheads="1"/>
          </p:cNvSpPr>
          <p:nvPr/>
        </p:nvSpPr>
        <p:spPr bwMode="auto">
          <a:xfrm>
            <a:off x="6443663" y="1196975"/>
            <a:ext cx="2384425" cy="430213"/>
          </a:xfrm>
          <a:prstGeom prst="rect">
            <a:avLst/>
          </a:prstGeom>
          <a:noFill/>
          <a:ln>
            <a:noFill/>
          </a:ln>
          <a:extLst>
            <a:ext uri="{909E8E84-426E-40dd-AFC4-6F175D3DCCD1}"/>
            <a:ext uri="{91240B29-F687-4f45-9708-019B960494DF}"/>
            <a:ext uri="{AF507438-7753-43e0-B8FC-AC1667EBCBE1}"/>
          </a:extLst>
        </p:spPr>
        <p:style>
          <a:lnRef idx="2">
            <a:schemeClr val="accent3"/>
          </a:lnRef>
          <a:fillRef idx="1">
            <a:schemeClr val="lt1"/>
          </a:fillRef>
          <a:effectRef idx="0">
            <a:schemeClr val="accent3"/>
          </a:effectRef>
          <a:fontRef idx="minor">
            <a:schemeClr val="dk1"/>
          </a:fontRef>
        </p:style>
        <p:txBody>
          <a:bodyPr>
            <a:spAutoFit/>
          </a:bodyPr>
          <a:lstStyle/>
          <a:p>
            <a:pPr algn="ctr">
              <a:spcBef>
                <a:spcPct val="50000"/>
              </a:spcBef>
              <a:defRPr/>
            </a:pPr>
            <a:r>
              <a:rPr lang="it-IT" sz="1100" dirty="0">
                <a:solidFill>
                  <a:schemeClr val="bg1"/>
                </a:solidFill>
                <a:latin typeface="Aramis" pitchFamily="34" charset="0"/>
              </a:rPr>
              <a:t>"Ci si salva e si va avanti se si agisce insieme e non solo uno per uno”</a:t>
            </a:r>
            <a:endParaRPr lang="en-US" sz="2000" dirty="0">
              <a:solidFill>
                <a:schemeClr val="bg1"/>
              </a:solidFill>
              <a:latin typeface="Aramis" pitchFamily="34" charset="0"/>
            </a:endParaRPr>
          </a:p>
        </p:txBody>
      </p:sp>
      <p:pic>
        <p:nvPicPr>
          <p:cNvPr id="10" name="Immagine 9" descr="energia sost nelle città_mini"/>
          <p:cNvPicPr/>
          <p:nvPr/>
        </p:nvPicPr>
        <p:blipFill>
          <a:blip r:embed="rId4"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1" name="Immagine 10" descr="life"/>
          <p:cNvPicPr/>
          <p:nvPr/>
        </p:nvPicPr>
        <p:blipFill>
          <a:blip r:embed="rId5"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2" name="Picture 4" descr="C:\Documents and Settings\sandro\Desktop\ambiente\patto dei sindaci\PAES COPPARO\logo_laks_palle.jpg"/>
          <p:cNvPicPr>
            <a:picLocks noChangeAspect="1" noChangeArrowheads="1"/>
          </p:cNvPicPr>
          <p:nvPr/>
        </p:nvPicPr>
        <p:blipFill>
          <a:blip r:embed="rId6"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3" name="Immagine 12"/>
          <p:cNvPicPr/>
          <p:nvPr/>
        </p:nvPicPr>
        <p:blipFill>
          <a:blip r:embed="rId7"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CasellaDiTesto 13"/>
          <p:cNvSpPr txBox="1"/>
          <p:nvPr/>
        </p:nvSpPr>
        <p:spPr>
          <a:xfrm>
            <a:off x="1547664" y="5558175"/>
            <a:ext cx="7577114" cy="646331"/>
          </a:xfrm>
          <a:prstGeom prst="rect">
            <a:avLst/>
          </a:prstGeom>
          <a:effectLst>
            <a:softEdge rad="63500"/>
          </a:effectLst>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dirty="0">
                <a:solidFill>
                  <a:srgbClr val="0070C0"/>
                </a:solidFill>
              </a:rPr>
              <a:t>L’esperienza del Comune di Copparo </a:t>
            </a:r>
          </a:p>
          <a:p>
            <a:pPr algn="ctr">
              <a:defRPr/>
            </a:pPr>
            <a:r>
              <a:rPr lang="it-IT" dirty="0">
                <a:solidFill>
                  <a:srgbClr val="0070C0"/>
                </a:solidFill>
              </a:rPr>
              <a:t>nella gestione della tematica ambientale e energetica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energia sost nelle città_mini"/>
          <p:cNvPicPr/>
          <p:nvPr/>
        </p:nvPicPr>
        <p:blipFill>
          <a:blip r:embed="rId3"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1" name="Immagine 10" descr="life"/>
          <p:cNvPicPr/>
          <p:nvPr/>
        </p:nvPicPr>
        <p:blipFill>
          <a:blip r:embed="rId4"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2" name="Picture 4" descr="C:\Documents and Settings\sandro\Desktop\ambiente\patto dei sindaci\PAES COPPARO\logo_laks_palle.jpg"/>
          <p:cNvPicPr>
            <a:picLocks noChangeAspect="1" noChangeArrowheads="1"/>
          </p:cNvPicPr>
          <p:nvPr/>
        </p:nvPicPr>
        <p:blipFill>
          <a:blip r:embed="rId5"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3" name="Immagine 12"/>
          <p:cNvPicPr/>
          <p:nvPr/>
        </p:nvPicPr>
        <p:blipFill>
          <a:blip r:embed="rId6"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descr="inquadramento.jpg"/>
          <p:cNvPicPr>
            <a:picLocks noChangeAspect="1"/>
          </p:cNvPicPr>
          <p:nvPr/>
        </p:nvPicPr>
        <p:blipFill>
          <a:blip r:embed="rId7" cstate="print"/>
          <a:stretch>
            <a:fillRect/>
          </a:stretch>
        </p:blipFill>
        <p:spPr>
          <a:xfrm>
            <a:off x="1331640" y="1700808"/>
            <a:ext cx="7666982" cy="4391379"/>
          </a:xfrm>
          <a:prstGeom prst="rect">
            <a:avLst/>
          </a:prstGeom>
          <a:ln>
            <a:noFill/>
          </a:ln>
          <a:effectLst>
            <a:softEdge rad="112500"/>
          </a:effectLst>
        </p:spPr>
      </p:pic>
      <p:pic>
        <p:nvPicPr>
          <p:cNvPr id="14" name="Immagine 13" descr="emilia romagna.jpg"/>
          <p:cNvPicPr>
            <a:picLocks noChangeAspect="1"/>
          </p:cNvPicPr>
          <p:nvPr/>
        </p:nvPicPr>
        <p:blipFill>
          <a:blip r:embed="rId8" cstate="print"/>
          <a:stretch>
            <a:fillRect/>
          </a:stretch>
        </p:blipFill>
        <p:spPr>
          <a:xfrm>
            <a:off x="1403350" y="1268413"/>
            <a:ext cx="1389063" cy="1584325"/>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2843213" y="1268413"/>
            <a:ext cx="6049962" cy="1570037"/>
          </a:xfrm>
          <a:prstGeom prst="rect">
            <a:avLst/>
          </a:prstGeom>
          <a:solidFill>
            <a:srgbClr val="FF3300"/>
          </a:solidFill>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it-IT" sz="1200" dirty="0"/>
              <a:t>Prima di raccontare la nostra esperienza è importante conoscere il territorio dal quale provengo.</a:t>
            </a:r>
          </a:p>
          <a:p>
            <a:pPr algn="just">
              <a:defRPr/>
            </a:pPr>
            <a:r>
              <a:rPr lang="it-IT" sz="1200" dirty="0"/>
              <a:t>Il territorio di cui parleremo è nel nord Italia in una regione chiamata Emilia Romagna nella provincia di Ferrara. Il mio comune si chiama</a:t>
            </a:r>
            <a:r>
              <a:rPr lang="it-IT" sz="1200" b="1" dirty="0">
                <a:solidFill>
                  <a:schemeClr val="tx1"/>
                </a:solidFill>
              </a:rPr>
              <a:t> Copparo </a:t>
            </a:r>
            <a:r>
              <a:rPr lang="it-IT" sz="1200" dirty="0"/>
              <a:t>ed ha una superficie di circa 157 km2 e circa 17.000 abitanti con una densità abitativa di circa 100 abitanti per km2. </a:t>
            </a:r>
          </a:p>
          <a:p>
            <a:pPr algn="just">
              <a:defRPr/>
            </a:pPr>
            <a:r>
              <a:rPr lang="it-IT" sz="1200" dirty="0"/>
              <a:t>Vi parlerò anche di altri 5 comuni vicini a Copparo che si chiamano: </a:t>
            </a:r>
          </a:p>
          <a:p>
            <a:pPr algn="just">
              <a:defRPr/>
            </a:pPr>
            <a:r>
              <a:rPr lang="it-IT" sz="1200" dirty="0"/>
              <a:t>Ro, Berra, Jolanda di Savoia, Formignana e Tresigallo.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energia sost nelle città_mini"/>
          <p:cNvPicPr/>
          <p:nvPr/>
        </p:nvPicPr>
        <p:blipFill>
          <a:blip r:embed="rId3"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1" name="Immagine 10" descr="life"/>
          <p:cNvPicPr/>
          <p:nvPr/>
        </p:nvPicPr>
        <p:blipFill>
          <a:blip r:embed="rId4"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2" name="Picture 4" descr="C:\Documents and Settings\sandro\Desktop\ambiente\patto dei sindaci\PAES COPPARO\logo_laks_palle.jpg"/>
          <p:cNvPicPr>
            <a:picLocks noChangeAspect="1" noChangeArrowheads="1"/>
          </p:cNvPicPr>
          <p:nvPr/>
        </p:nvPicPr>
        <p:blipFill>
          <a:blip r:embed="rId5"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3" name="Immagine 12"/>
          <p:cNvPicPr/>
          <p:nvPr/>
        </p:nvPicPr>
        <p:blipFill>
          <a:blip r:embed="rId6"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126" name="Gruppo 13"/>
          <p:cNvGrpSpPr>
            <a:grpSpLocks/>
          </p:cNvGrpSpPr>
          <p:nvPr/>
        </p:nvGrpSpPr>
        <p:grpSpPr bwMode="auto">
          <a:xfrm>
            <a:off x="1547813" y="1341438"/>
            <a:ext cx="7345362" cy="4795837"/>
            <a:chOff x="900113" y="1268413"/>
            <a:chExt cx="7758112" cy="5400675"/>
          </a:xfrm>
        </p:grpSpPr>
        <p:sp>
          <p:nvSpPr>
            <p:cNvPr id="5128" name="Rectangle 27"/>
            <p:cNvSpPr>
              <a:spLocks noChangeArrowheads="1"/>
            </p:cNvSpPr>
            <p:nvPr/>
          </p:nvSpPr>
          <p:spPr bwMode="auto">
            <a:xfrm>
              <a:off x="900113" y="1268413"/>
              <a:ext cx="3168650" cy="5400675"/>
            </a:xfrm>
            <a:prstGeom prst="rect">
              <a:avLst/>
            </a:prstGeom>
            <a:gradFill rotWithShape="1">
              <a:gsLst>
                <a:gs pos="0">
                  <a:srgbClr val="FFFF00"/>
                </a:gs>
                <a:gs pos="100000">
                  <a:schemeClr val="bg1"/>
                </a:gs>
              </a:gsLst>
              <a:lin ang="0" scaled="1"/>
            </a:gradFill>
            <a:ln w="9525" algn="ctr">
              <a:noFill/>
              <a:miter lim="800000"/>
              <a:headEnd/>
              <a:tailEnd/>
            </a:ln>
          </p:spPr>
          <p:txBody>
            <a:bodyPr wrap="none" anchor="ctr"/>
            <a:lstStyle/>
            <a:p>
              <a:endParaRPr lang="it-IT"/>
            </a:p>
          </p:txBody>
        </p:sp>
        <p:sp>
          <p:nvSpPr>
            <p:cNvPr id="5129" name="Text Box 14"/>
            <p:cNvSpPr txBox="1">
              <a:spLocks noChangeArrowheads="1"/>
            </p:cNvSpPr>
            <p:nvPr/>
          </p:nvSpPr>
          <p:spPr bwMode="auto">
            <a:xfrm>
              <a:off x="1187450" y="1628775"/>
              <a:ext cx="6264274" cy="519881"/>
            </a:xfrm>
            <a:prstGeom prst="rect">
              <a:avLst/>
            </a:prstGeom>
            <a:gradFill rotWithShape="1">
              <a:gsLst>
                <a:gs pos="0">
                  <a:srgbClr val="FF6600"/>
                </a:gs>
                <a:gs pos="100000">
                  <a:schemeClr val="bg1"/>
                </a:gs>
              </a:gsLst>
              <a:lin ang="5400000" scaled="1"/>
            </a:gradFill>
            <a:ln w="28575">
              <a:noFill/>
              <a:miter lim="800000"/>
              <a:headEnd/>
              <a:tailEnd/>
            </a:ln>
          </p:spPr>
          <p:txBody>
            <a:bodyPr>
              <a:spAutoFit/>
            </a:bodyPr>
            <a:lstStyle/>
            <a:p>
              <a:r>
                <a:rPr lang="it-IT" sz="2400"/>
                <a:t>2000      </a:t>
              </a:r>
              <a:r>
                <a:rPr lang="it-IT" sz="1200"/>
                <a:t>COSTITUZIONE ASSOCIAZIONE DEI  SEI COMUNI</a:t>
              </a:r>
            </a:p>
          </p:txBody>
        </p:sp>
        <p:sp>
          <p:nvSpPr>
            <p:cNvPr id="5130" name="Text Box 13"/>
            <p:cNvSpPr txBox="1">
              <a:spLocks noChangeArrowheads="1"/>
            </p:cNvSpPr>
            <p:nvPr/>
          </p:nvSpPr>
          <p:spPr bwMode="auto">
            <a:xfrm>
              <a:off x="1187450" y="2133600"/>
              <a:ext cx="6264274" cy="572314"/>
            </a:xfrm>
            <a:prstGeom prst="rect">
              <a:avLst/>
            </a:prstGeom>
            <a:gradFill rotWithShape="1">
              <a:gsLst>
                <a:gs pos="0">
                  <a:srgbClr val="FF6600"/>
                </a:gs>
                <a:gs pos="100000">
                  <a:schemeClr val="bg1"/>
                </a:gs>
              </a:gsLst>
              <a:lin ang="5400000" scaled="1"/>
            </a:gradFill>
            <a:ln w="28575" algn="ctr">
              <a:noFill/>
              <a:miter lim="800000"/>
              <a:headEnd/>
              <a:tailEnd/>
            </a:ln>
          </p:spPr>
          <p:txBody>
            <a:bodyPr>
              <a:spAutoFit/>
            </a:bodyPr>
            <a:lstStyle/>
            <a:p>
              <a:r>
                <a:rPr lang="it-IT" sz="2400"/>
                <a:t>2001 </a:t>
              </a:r>
              <a:r>
                <a:rPr lang="it-IT" sz="1600"/>
                <a:t>      </a:t>
              </a:r>
              <a:r>
                <a:rPr lang="it-IT" sz="1200"/>
                <a:t>ADESIONE AGENDA 21 LOCALE</a:t>
              </a:r>
            </a:p>
          </p:txBody>
        </p:sp>
        <p:sp>
          <p:nvSpPr>
            <p:cNvPr id="5131" name="Text Box 16"/>
            <p:cNvSpPr txBox="1">
              <a:spLocks noChangeArrowheads="1"/>
            </p:cNvSpPr>
            <p:nvPr/>
          </p:nvSpPr>
          <p:spPr bwMode="auto">
            <a:xfrm>
              <a:off x="1198107" y="2924175"/>
              <a:ext cx="5605917" cy="519881"/>
            </a:xfrm>
            <a:prstGeom prst="rect">
              <a:avLst/>
            </a:prstGeom>
            <a:gradFill rotWithShape="1">
              <a:gsLst>
                <a:gs pos="0">
                  <a:srgbClr val="FF6600"/>
                </a:gs>
                <a:gs pos="100000">
                  <a:schemeClr val="bg1"/>
                </a:gs>
              </a:gsLst>
              <a:lin ang="5400000" scaled="1"/>
            </a:gradFill>
            <a:ln w="28575" algn="ctr">
              <a:noFill/>
              <a:miter lim="800000"/>
              <a:headEnd/>
              <a:tailEnd/>
            </a:ln>
          </p:spPr>
          <p:txBody>
            <a:bodyPr>
              <a:spAutoFit/>
            </a:bodyPr>
            <a:lstStyle/>
            <a:p>
              <a:r>
                <a:rPr lang="it-IT" sz="2400"/>
                <a:t>2002-2004     </a:t>
              </a:r>
              <a:r>
                <a:rPr lang="it-IT" sz="1200"/>
                <a:t>APPROVAZIONE PIANO STRATEGICO</a:t>
              </a:r>
            </a:p>
          </p:txBody>
        </p:sp>
        <p:pic>
          <p:nvPicPr>
            <p:cNvPr id="5132" name="Picture 28"/>
            <p:cNvPicPr>
              <a:picLocks noChangeAspect="1" noChangeArrowheads="1"/>
            </p:cNvPicPr>
            <p:nvPr/>
          </p:nvPicPr>
          <p:blipFill>
            <a:blip r:embed="rId7" cstate="print"/>
            <a:srcRect l="18451" t="7558" r="14227" b="17567"/>
            <a:stretch>
              <a:fillRect/>
            </a:stretch>
          </p:blipFill>
          <p:spPr bwMode="auto">
            <a:xfrm>
              <a:off x="7308850" y="1557338"/>
              <a:ext cx="1187450" cy="862012"/>
            </a:xfrm>
            <a:prstGeom prst="rect">
              <a:avLst/>
            </a:prstGeom>
            <a:noFill/>
            <a:ln w="28575" algn="ctr">
              <a:solidFill>
                <a:srgbClr val="FF0000"/>
              </a:solidFill>
              <a:miter lim="800000"/>
              <a:headEnd/>
              <a:tailEnd/>
            </a:ln>
          </p:spPr>
        </p:pic>
        <p:pic>
          <p:nvPicPr>
            <p:cNvPr id="5133" name="Picture 42"/>
            <p:cNvPicPr>
              <a:picLocks noChangeAspect="1" noChangeArrowheads="1"/>
            </p:cNvPicPr>
            <p:nvPr/>
          </p:nvPicPr>
          <p:blipFill>
            <a:blip r:embed="rId8" cstate="print"/>
            <a:srcRect/>
            <a:stretch>
              <a:fillRect/>
            </a:stretch>
          </p:blipFill>
          <p:spPr bwMode="auto">
            <a:xfrm>
              <a:off x="6732588" y="2708275"/>
              <a:ext cx="758825" cy="863600"/>
            </a:xfrm>
            <a:prstGeom prst="rect">
              <a:avLst/>
            </a:prstGeom>
            <a:noFill/>
            <a:ln w="28575" algn="ctr">
              <a:solidFill>
                <a:schemeClr val="accent2"/>
              </a:solidFill>
              <a:miter lim="800000"/>
              <a:headEnd/>
              <a:tailEnd/>
            </a:ln>
          </p:spPr>
        </p:pic>
        <p:sp>
          <p:nvSpPr>
            <p:cNvPr id="5134" name="Text Box 24"/>
            <p:cNvSpPr txBox="1">
              <a:spLocks noChangeArrowheads="1"/>
            </p:cNvSpPr>
            <p:nvPr/>
          </p:nvSpPr>
          <p:spPr bwMode="auto">
            <a:xfrm>
              <a:off x="1198108" y="3644900"/>
              <a:ext cx="6758442" cy="519881"/>
            </a:xfrm>
            <a:prstGeom prst="rect">
              <a:avLst/>
            </a:prstGeom>
            <a:gradFill rotWithShape="1">
              <a:gsLst>
                <a:gs pos="0">
                  <a:srgbClr val="FF6600"/>
                </a:gs>
                <a:gs pos="100000">
                  <a:schemeClr val="bg1"/>
                </a:gs>
              </a:gsLst>
              <a:lin ang="5400000" scaled="1"/>
            </a:gradFill>
            <a:ln w="28575" algn="ctr">
              <a:noFill/>
              <a:miter lim="800000"/>
              <a:headEnd/>
              <a:tailEnd/>
            </a:ln>
          </p:spPr>
          <p:txBody>
            <a:bodyPr>
              <a:spAutoFit/>
            </a:bodyPr>
            <a:lstStyle/>
            <a:p>
              <a:r>
                <a:rPr lang="it-IT" sz="2400"/>
                <a:t>2007     </a:t>
              </a:r>
              <a:r>
                <a:rPr lang="it-IT" sz="1200"/>
                <a:t>AVVIO LAVORO UFFICIO DI PIANO ASSOCIATO</a:t>
              </a:r>
            </a:p>
          </p:txBody>
        </p:sp>
        <p:sp>
          <p:nvSpPr>
            <p:cNvPr id="5135" name="Text Box 24"/>
            <p:cNvSpPr txBox="1">
              <a:spLocks noChangeArrowheads="1"/>
            </p:cNvSpPr>
            <p:nvPr/>
          </p:nvSpPr>
          <p:spPr bwMode="auto">
            <a:xfrm>
              <a:off x="1198108" y="4221164"/>
              <a:ext cx="6758442" cy="519881"/>
            </a:xfrm>
            <a:prstGeom prst="rect">
              <a:avLst/>
            </a:prstGeom>
            <a:gradFill rotWithShape="1">
              <a:gsLst>
                <a:gs pos="0">
                  <a:srgbClr val="FF6600"/>
                </a:gs>
                <a:gs pos="100000">
                  <a:schemeClr val="bg1"/>
                </a:gs>
              </a:gsLst>
              <a:lin ang="5400000" scaled="1"/>
            </a:gradFill>
            <a:ln w="28575" algn="ctr">
              <a:noFill/>
              <a:miter lim="800000"/>
              <a:headEnd/>
              <a:tailEnd/>
            </a:ln>
          </p:spPr>
          <p:txBody>
            <a:bodyPr>
              <a:spAutoFit/>
            </a:bodyPr>
            <a:lstStyle/>
            <a:p>
              <a:r>
                <a:rPr lang="it-IT" sz="2400"/>
                <a:t>2011     </a:t>
              </a:r>
              <a:r>
                <a:rPr lang="it-IT" sz="1200"/>
                <a:t>CONFERENZA DI PIANIFICAZIONE</a:t>
              </a:r>
            </a:p>
          </p:txBody>
        </p:sp>
        <p:sp>
          <p:nvSpPr>
            <p:cNvPr id="5136" name="Text Box 24"/>
            <p:cNvSpPr txBox="1">
              <a:spLocks noChangeArrowheads="1"/>
            </p:cNvSpPr>
            <p:nvPr/>
          </p:nvSpPr>
          <p:spPr bwMode="auto">
            <a:xfrm>
              <a:off x="1198107" y="4941888"/>
              <a:ext cx="5607506" cy="519881"/>
            </a:xfrm>
            <a:prstGeom prst="rect">
              <a:avLst/>
            </a:prstGeom>
            <a:gradFill rotWithShape="1">
              <a:gsLst>
                <a:gs pos="0">
                  <a:srgbClr val="FF6600"/>
                </a:gs>
                <a:gs pos="100000">
                  <a:schemeClr val="bg1"/>
                </a:gs>
              </a:gsLst>
              <a:lin ang="5400000" scaled="1"/>
            </a:gradFill>
            <a:ln w="28575" algn="ctr">
              <a:noFill/>
              <a:miter lim="800000"/>
              <a:headEnd/>
              <a:tailEnd/>
            </a:ln>
          </p:spPr>
          <p:txBody>
            <a:bodyPr>
              <a:spAutoFit/>
            </a:bodyPr>
            <a:lstStyle/>
            <a:p>
              <a:r>
                <a:rPr lang="it-IT" sz="2400"/>
                <a:t>2010     </a:t>
              </a:r>
              <a:r>
                <a:rPr lang="it-IT" sz="1200"/>
                <a:t>COSTITUZIONE UNIONE TERRE E FIUMI</a:t>
              </a:r>
            </a:p>
          </p:txBody>
        </p:sp>
        <p:sp>
          <p:nvSpPr>
            <p:cNvPr id="5137" name="Text Box 24"/>
            <p:cNvSpPr txBox="1">
              <a:spLocks noChangeArrowheads="1"/>
            </p:cNvSpPr>
            <p:nvPr/>
          </p:nvSpPr>
          <p:spPr bwMode="auto">
            <a:xfrm>
              <a:off x="1198108" y="5876925"/>
              <a:ext cx="6831468" cy="519881"/>
            </a:xfrm>
            <a:prstGeom prst="rect">
              <a:avLst/>
            </a:prstGeom>
            <a:gradFill rotWithShape="1">
              <a:gsLst>
                <a:gs pos="0">
                  <a:srgbClr val="FF6600"/>
                </a:gs>
                <a:gs pos="100000">
                  <a:schemeClr val="bg1"/>
                </a:gs>
              </a:gsLst>
              <a:lin ang="5400000" scaled="1"/>
            </a:gradFill>
            <a:ln w="28575" algn="ctr">
              <a:noFill/>
              <a:miter lim="800000"/>
              <a:headEnd/>
              <a:tailEnd/>
            </a:ln>
          </p:spPr>
          <p:txBody>
            <a:bodyPr>
              <a:spAutoFit/>
            </a:bodyPr>
            <a:lstStyle/>
            <a:p>
              <a:r>
                <a:rPr lang="it-IT" sz="2400"/>
                <a:t>2010     </a:t>
              </a:r>
              <a:r>
                <a:rPr lang="it-IT" sz="1200"/>
                <a:t>ADESIONE AL PATTO DEI SINDACI</a:t>
              </a:r>
            </a:p>
          </p:txBody>
        </p:sp>
        <p:pic>
          <p:nvPicPr>
            <p:cNvPr id="5138" name="Picture 19" descr="45567f1aa23d79ed03be169a3cf764f5"/>
            <p:cNvPicPr>
              <a:picLocks noChangeAspect="1" noChangeArrowheads="1"/>
            </p:cNvPicPr>
            <p:nvPr/>
          </p:nvPicPr>
          <p:blipFill>
            <a:blip r:embed="rId9" cstate="print"/>
            <a:srcRect/>
            <a:stretch>
              <a:fillRect/>
            </a:stretch>
          </p:blipFill>
          <p:spPr bwMode="auto">
            <a:xfrm>
              <a:off x="7667625" y="5805488"/>
              <a:ext cx="990600" cy="720725"/>
            </a:xfrm>
            <a:prstGeom prst="rect">
              <a:avLst/>
            </a:prstGeom>
            <a:noFill/>
            <a:ln w="28575">
              <a:solidFill>
                <a:srgbClr val="3366FF"/>
              </a:solidFill>
              <a:miter lim="800000"/>
              <a:headEnd/>
              <a:tailEnd/>
            </a:ln>
          </p:spPr>
        </p:pic>
        <p:pic>
          <p:nvPicPr>
            <p:cNvPr id="5139" name="Picture 20" descr="Logo_unione_sito"/>
            <p:cNvPicPr>
              <a:picLocks noChangeAspect="1" noChangeArrowheads="1"/>
            </p:cNvPicPr>
            <p:nvPr/>
          </p:nvPicPr>
          <p:blipFill>
            <a:blip r:embed="rId10" cstate="print"/>
            <a:srcRect/>
            <a:stretch>
              <a:fillRect/>
            </a:stretch>
          </p:blipFill>
          <p:spPr bwMode="auto">
            <a:xfrm>
              <a:off x="6011863" y="4797425"/>
              <a:ext cx="2392362" cy="782638"/>
            </a:xfrm>
            <a:prstGeom prst="rect">
              <a:avLst/>
            </a:prstGeom>
            <a:noFill/>
            <a:ln w="28575">
              <a:solidFill>
                <a:schemeClr val="hlink"/>
              </a:solidFill>
              <a:miter lim="800000"/>
              <a:headEnd/>
              <a:tailEnd/>
            </a:ln>
          </p:spPr>
        </p:pic>
        <p:grpSp>
          <p:nvGrpSpPr>
            <p:cNvPr id="5140" name="Group 24"/>
            <p:cNvGrpSpPr>
              <a:grpSpLocks/>
            </p:cNvGrpSpPr>
            <p:nvPr/>
          </p:nvGrpSpPr>
          <p:grpSpPr bwMode="auto">
            <a:xfrm>
              <a:off x="7596188" y="3573463"/>
              <a:ext cx="1008062" cy="1079500"/>
              <a:chOff x="4785" y="2251"/>
              <a:chExt cx="635" cy="680"/>
            </a:xfrm>
          </p:grpSpPr>
          <p:grpSp>
            <p:nvGrpSpPr>
              <p:cNvPr id="5141" name="Group 10"/>
              <p:cNvGrpSpPr>
                <a:grpSpLocks/>
              </p:cNvGrpSpPr>
              <p:nvPr/>
            </p:nvGrpSpPr>
            <p:grpSpPr bwMode="auto">
              <a:xfrm>
                <a:off x="4785" y="2251"/>
                <a:ext cx="635" cy="589"/>
                <a:chOff x="4785" y="2251"/>
                <a:chExt cx="635" cy="680"/>
              </a:xfrm>
            </p:grpSpPr>
            <p:grpSp>
              <p:nvGrpSpPr>
                <p:cNvPr id="5143" name="Group 11"/>
                <p:cNvGrpSpPr>
                  <a:grpSpLocks/>
                </p:cNvGrpSpPr>
                <p:nvPr/>
              </p:nvGrpSpPr>
              <p:grpSpPr bwMode="auto">
                <a:xfrm>
                  <a:off x="4785" y="2251"/>
                  <a:ext cx="635" cy="680"/>
                  <a:chOff x="4785" y="2251"/>
                  <a:chExt cx="635" cy="680"/>
                </a:xfrm>
              </p:grpSpPr>
              <p:sp>
                <p:nvSpPr>
                  <p:cNvPr id="5145" name="Rettangolo 18"/>
                  <p:cNvSpPr>
                    <a:spLocks noChangeArrowheads="1"/>
                  </p:cNvSpPr>
                  <p:nvPr/>
                </p:nvSpPr>
                <p:spPr bwMode="auto">
                  <a:xfrm>
                    <a:off x="4785" y="2251"/>
                    <a:ext cx="635" cy="680"/>
                  </a:xfrm>
                  <a:prstGeom prst="rect">
                    <a:avLst/>
                  </a:prstGeom>
                  <a:solidFill>
                    <a:srgbClr val="FFFFFF"/>
                  </a:solidFill>
                  <a:ln w="28575" algn="ctr">
                    <a:solidFill>
                      <a:schemeClr val="folHlink"/>
                    </a:solidFill>
                    <a:round/>
                    <a:headEnd/>
                    <a:tailEnd/>
                  </a:ln>
                </p:spPr>
                <p:txBody>
                  <a:bodyPr wrap="none"/>
                  <a:lstStyle/>
                  <a:p>
                    <a:endParaRPr lang="it-IT"/>
                  </a:p>
                </p:txBody>
              </p:sp>
              <p:sp>
                <p:nvSpPr>
                  <p:cNvPr id="5146" name="AutoShape 8"/>
                  <p:cNvSpPr>
                    <a:spLocks noChangeAspect="1" noChangeArrowheads="1"/>
                  </p:cNvSpPr>
                  <p:nvPr/>
                </p:nvSpPr>
                <p:spPr bwMode="auto">
                  <a:xfrm>
                    <a:off x="4830" y="2341"/>
                    <a:ext cx="545" cy="515"/>
                  </a:xfrm>
                  <a:prstGeom prst="triangle">
                    <a:avLst>
                      <a:gd name="adj" fmla="val 50000"/>
                    </a:avLst>
                  </a:prstGeom>
                  <a:gradFill rotWithShape="1">
                    <a:gsLst>
                      <a:gs pos="0">
                        <a:schemeClr val="folHlink"/>
                      </a:gs>
                      <a:gs pos="100000">
                        <a:srgbClr val="475E00"/>
                      </a:gs>
                    </a:gsLst>
                    <a:lin ang="2700000" scaled="1"/>
                  </a:gradFill>
                  <a:ln w="9525">
                    <a:miter lim="800000"/>
                    <a:headEnd/>
                    <a:tailEnd/>
                  </a:ln>
                  <a:scene3d>
                    <a:camera prst="legacyObliqueTopRight"/>
                    <a:lightRig rig="legacyFlat3" dir="b"/>
                  </a:scene3d>
                  <a:sp3d extrusionH="64440" prstMaterial="legacyMatte">
                    <a:bevelT w="13500" h="13500" prst="angle"/>
                    <a:bevelB w="13500" h="13500" prst="angle"/>
                    <a:extrusionClr>
                      <a:srgbClr val="669900"/>
                    </a:extrusionClr>
                  </a:sp3d>
                </p:spPr>
                <p:txBody>
                  <a:bodyPr wrap="none" anchor="ctr">
                    <a:flatTx/>
                  </a:bodyPr>
                  <a:lstStyle/>
                  <a:p>
                    <a:endParaRPr lang="it-IT"/>
                  </a:p>
                </p:txBody>
              </p:sp>
            </p:grpSp>
            <p:sp>
              <p:nvSpPr>
                <p:cNvPr id="5144" name="Freeform 6"/>
                <p:cNvSpPr>
                  <a:spLocks noChangeAspect="1"/>
                </p:cNvSpPr>
                <p:nvPr/>
              </p:nvSpPr>
              <p:spPr bwMode="auto">
                <a:xfrm>
                  <a:off x="5148" y="2341"/>
                  <a:ext cx="181" cy="168"/>
                </a:xfrm>
                <a:custGeom>
                  <a:avLst/>
                  <a:gdLst>
                    <a:gd name="T0" fmla="*/ 0 w 904"/>
                    <a:gd name="T1" fmla="*/ 0 h 771"/>
                    <a:gd name="T2" fmla="*/ 0 w 904"/>
                    <a:gd name="T3" fmla="*/ 0 h 771"/>
                    <a:gd name="T4" fmla="*/ 0 w 904"/>
                    <a:gd name="T5" fmla="*/ 0 h 771"/>
                    <a:gd name="T6" fmla="*/ 0 w 904"/>
                    <a:gd name="T7" fmla="*/ 0 h 771"/>
                    <a:gd name="T8" fmla="*/ 0 w 904"/>
                    <a:gd name="T9" fmla="*/ 0 h 771"/>
                    <a:gd name="T10" fmla="*/ 0 w 904"/>
                    <a:gd name="T11" fmla="*/ 0 h 771"/>
                    <a:gd name="T12" fmla="*/ 0 w 904"/>
                    <a:gd name="T13" fmla="*/ 0 h 771"/>
                    <a:gd name="T14" fmla="*/ 0 60000 65536"/>
                    <a:gd name="T15" fmla="*/ 0 60000 65536"/>
                    <a:gd name="T16" fmla="*/ 0 60000 65536"/>
                    <a:gd name="T17" fmla="*/ 0 60000 65536"/>
                    <a:gd name="T18" fmla="*/ 0 60000 65536"/>
                    <a:gd name="T19" fmla="*/ 0 60000 65536"/>
                    <a:gd name="T20" fmla="*/ 0 60000 65536"/>
                    <a:gd name="T21" fmla="*/ 0 w 904"/>
                    <a:gd name="T22" fmla="*/ 0 h 771"/>
                    <a:gd name="T23" fmla="*/ 904 w 904"/>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771">
                      <a:moveTo>
                        <a:pt x="0" y="1"/>
                      </a:moveTo>
                      <a:lnTo>
                        <a:pt x="904" y="0"/>
                      </a:lnTo>
                      <a:lnTo>
                        <a:pt x="451" y="771"/>
                      </a:lnTo>
                      <a:lnTo>
                        <a:pt x="324" y="561"/>
                      </a:lnTo>
                      <a:lnTo>
                        <a:pt x="544" y="181"/>
                      </a:lnTo>
                      <a:lnTo>
                        <a:pt x="108" y="181"/>
                      </a:lnTo>
                      <a:lnTo>
                        <a:pt x="0" y="1"/>
                      </a:lnTo>
                      <a:close/>
                    </a:path>
                  </a:pathLst>
                </a:custGeom>
                <a:gradFill rotWithShape="1">
                  <a:gsLst>
                    <a:gs pos="0">
                      <a:srgbClr val="FF0000"/>
                    </a:gs>
                    <a:gs pos="100000">
                      <a:srgbClr val="760000"/>
                    </a:gs>
                  </a:gsLst>
                  <a:lin ang="2700000" scaled="1"/>
                </a:gradFill>
                <a:ln w="9525">
                  <a:round/>
                  <a:headEnd/>
                  <a:tailEnd/>
                </a:ln>
                <a:scene3d>
                  <a:camera prst="legacyObliqueTopRight"/>
                  <a:lightRig rig="legacyFlat3" dir="b"/>
                </a:scene3d>
                <a:sp3d extrusionH="64440" prstMaterial="legacyMatte">
                  <a:bevelT w="13500" h="13500" prst="angle"/>
                  <a:bevelB w="13500" h="13500" prst="angle"/>
                  <a:extrusionClr>
                    <a:srgbClr val="990000"/>
                  </a:extrusionClr>
                </a:sp3d>
              </p:spPr>
              <p:txBody>
                <a:bodyPr>
                  <a:flatTx/>
                </a:bodyPr>
                <a:lstStyle/>
                <a:p>
                  <a:endParaRPr lang="it-IT"/>
                </a:p>
              </p:txBody>
            </p:sp>
          </p:grpSp>
          <p:sp>
            <p:nvSpPr>
              <p:cNvPr id="5142" name="WordArt 21"/>
              <p:cNvSpPr>
                <a:spLocks noChangeArrowheads="1" noChangeShapeType="1" noTextEdit="1"/>
              </p:cNvSpPr>
              <p:nvPr/>
            </p:nvSpPr>
            <p:spPr bwMode="auto">
              <a:xfrm>
                <a:off x="4785" y="2840"/>
                <a:ext cx="635" cy="91"/>
              </a:xfrm>
              <a:prstGeom prst="rect">
                <a:avLst/>
              </a:prstGeom>
            </p:spPr>
            <p:txBody>
              <a:bodyPr wrap="none" fromWordArt="1">
                <a:prstTxWarp prst="textPlain">
                  <a:avLst>
                    <a:gd name="adj" fmla="val 50000"/>
                  </a:avLst>
                </a:prstTxWarp>
              </a:bodyPr>
              <a:lstStyle/>
              <a:p>
                <a:r>
                  <a:rPr lang="it-IT" sz="1000" kern="10">
                    <a:ln w="9525">
                      <a:solidFill>
                        <a:srgbClr val="000000"/>
                      </a:solidFill>
                      <a:round/>
                      <a:headEnd/>
                      <a:tailEnd/>
                    </a:ln>
                    <a:solidFill>
                      <a:srgbClr val="3366FF"/>
                    </a:solidFill>
                    <a:effectLst>
                      <a:outerShdw dist="35921" dir="2700000" algn="ctr" rotWithShape="0">
                        <a:srgbClr val="808080">
                          <a:alpha val="79999"/>
                        </a:srgbClr>
                      </a:outerShdw>
                    </a:effectLst>
                    <a:latin typeface="Arial"/>
                    <a:cs typeface="Arial"/>
                  </a:rPr>
                  <a:t>Ufficio di Piano</a:t>
                </a:r>
              </a:p>
            </p:txBody>
          </p:sp>
        </p:grpSp>
      </p:grpSp>
      <p:sp>
        <p:nvSpPr>
          <p:cNvPr id="15" name="CasellaDiTesto 14"/>
          <p:cNvSpPr txBox="1"/>
          <p:nvPr/>
        </p:nvSpPr>
        <p:spPr>
          <a:xfrm>
            <a:off x="1547813" y="1052513"/>
            <a:ext cx="7200900" cy="277812"/>
          </a:xfrm>
          <a:prstGeom prst="rect">
            <a:avLst/>
          </a:prstGeom>
          <a:solidFill>
            <a:srgbClr val="FF3300"/>
          </a:solidFill>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it-IT" sz="1200" b="1" dirty="0"/>
              <a:t>Il percorso di Copparo verso il patto dei sindaci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energia sost nelle città_mini"/>
          <p:cNvPicPr/>
          <p:nvPr/>
        </p:nvPicPr>
        <p:blipFill>
          <a:blip r:embed="rId3"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1" name="Immagine 10" descr="life"/>
          <p:cNvPicPr/>
          <p:nvPr/>
        </p:nvPicPr>
        <p:blipFill>
          <a:blip r:embed="rId4"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2" name="Picture 4" descr="C:\Documents and Settings\sandro\Desktop\ambiente\patto dei sindaci\PAES COPPARO\logo_laks_palle.jpg"/>
          <p:cNvPicPr>
            <a:picLocks noChangeAspect="1" noChangeArrowheads="1"/>
          </p:cNvPicPr>
          <p:nvPr/>
        </p:nvPicPr>
        <p:blipFill>
          <a:blip r:embed="rId5"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3" name="Immagine 12"/>
          <p:cNvPicPr/>
          <p:nvPr/>
        </p:nvPicPr>
        <p:blipFill>
          <a:blip r:embed="rId6"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asellaDiTesto 14"/>
          <p:cNvSpPr txBox="1"/>
          <p:nvPr/>
        </p:nvSpPr>
        <p:spPr>
          <a:xfrm>
            <a:off x="6659563" y="1052513"/>
            <a:ext cx="2305050" cy="5040312"/>
          </a:xfrm>
          <a:prstGeom prst="rect">
            <a:avLst/>
          </a:prstGeom>
          <a:solidFill>
            <a:srgbClr val="FF3300"/>
          </a:solidFill>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it-IT" sz="1100" dirty="0"/>
              <a:t>In questo grafico si riassumono i principi base che hanno guidato il lavoro fatto dal Comune di Copparo assieme agli altri 5 comuni dell’Unione Terre e Fiumi negli ultimi 12 anni.</a:t>
            </a:r>
          </a:p>
          <a:p>
            <a:pPr algn="just">
              <a:defRPr/>
            </a:pPr>
            <a:endParaRPr lang="it-IT" sz="1100" dirty="0"/>
          </a:p>
          <a:p>
            <a:pPr algn="just">
              <a:defRPr/>
            </a:pPr>
            <a:r>
              <a:rPr lang="it-IT" sz="1100" dirty="0"/>
              <a:t>Nel 2000 i 6 comuni si mettono a lavorare </a:t>
            </a:r>
            <a:r>
              <a:rPr lang="it-IT" sz="1100" b="1" dirty="0">
                <a:solidFill>
                  <a:schemeClr val="tx1"/>
                </a:solidFill>
              </a:rPr>
              <a:t>insieme</a:t>
            </a:r>
            <a:r>
              <a:rPr lang="it-IT" sz="1100" dirty="0"/>
              <a:t>, nel 2001 nettono al centro dei loro progetti </a:t>
            </a:r>
            <a:r>
              <a:rPr lang="it-IT" sz="1100" b="1" dirty="0">
                <a:solidFill>
                  <a:schemeClr val="tx1"/>
                </a:solidFill>
              </a:rPr>
              <a:t>l’ambiente</a:t>
            </a:r>
            <a:r>
              <a:rPr lang="it-IT" sz="1100" dirty="0"/>
              <a:t>, nel 2002-2004 studiano una </a:t>
            </a:r>
            <a:r>
              <a:rPr lang="it-IT" sz="1100" b="1" dirty="0">
                <a:solidFill>
                  <a:schemeClr val="tx1"/>
                </a:solidFill>
              </a:rPr>
              <a:t>strategia</a:t>
            </a:r>
            <a:r>
              <a:rPr lang="it-IT" sz="1100" dirty="0"/>
              <a:t>, dal 2007 ad oggi </a:t>
            </a:r>
            <a:r>
              <a:rPr lang="it-IT" sz="1100" b="1" dirty="0">
                <a:solidFill>
                  <a:schemeClr val="tx1"/>
                </a:solidFill>
              </a:rPr>
              <a:t>pianificano</a:t>
            </a:r>
            <a:r>
              <a:rPr lang="it-IT" sz="1100" dirty="0"/>
              <a:t> la loro strategia, nel 2010 rafforzano la collaborazione tra i 6 comuni fondando </a:t>
            </a:r>
            <a:r>
              <a:rPr lang="it-IT" sz="1100" b="1" dirty="0">
                <a:solidFill>
                  <a:schemeClr val="tx1"/>
                </a:solidFill>
              </a:rPr>
              <a:t>l’unione</a:t>
            </a:r>
            <a:r>
              <a:rPr lang="it-IT" sz="1100" dirty="0"/>
              <a:t>  e nel 2010 Copparo aderisce al patto dei sindaci.</a:t>
            </a:r>
          </a:p>
          <a:p>
            <a:pPr algn="just">
              <a:defRPr/>
            </a:pPr>
            <a:r>
              <a:rPr lang="it-IT" sz="1100" dirty="0"/>
              <a:t>Nel 2011 Copparo presenta il suo PAES.</a:t>
            </a:r>
          </a:p>
          <a:p>
            <a:pPr algn="just">
              <a:defRPr/>
            </a:pPr>
            <a:endParaRPr lang="it-IT" sz="1100" dirty="0"/>
          </a:p>
          <a:p>
            <a:pPr algn="just">
              <a:defRPr/>
            </a:pPr>
            <a:r>
              <a:rPr lang="it-IT" sz="1100" dirty="0"/>
              <a:t>Un cerchio che si chiude, partendo dalle </a:t>
            </a:r>
            <a:r>
              <a:rPr lang="it-IT" sz="1100" b="1" dirty="0">
                <a:solidFill>
                  <a:schemeClr val="tx1"/>
                </a:solidFill>
              </a:rPr>
              <a:t>strategie, passando per la pianificazione arrivando alle azioni</a:t>
            </a:r>
            <a:r>
              <a:rPr lang="it-IT" sz="1100" dirty="0"/>
              <a:t>. </a:t>
            </a:r>
          </a:p>
          <a:p>
            <a:pPr algn="just">
              <a:defRPr/>
            </a:pPr>
            <a:endParaRPr lang="it-IT" sz="1100" dirty="0"/>
          </a:p>
          <a:p>
            <a:pPr algn="just">
              <a:defRPr/>
            </a:pPr>
            <a:r>
              <a:rPr lang="it-IT" sz="1100" b="1" dirty="0">
                <a:solidFill>
                  <a:schemeClr val="tx1"/>
                </a:solidFill>
              </a:rPr>
              <a:t>SEMPRE</a:t>
            </a:r>
            <a:r>
              <a:rPr lang="it-IT" sz="1100" dirty="0"/>
              <a:t> con una componente essenziale: la partecipazione e la condivisione con i cittadini.</a:t>
            </a:r>
          </a:p>
        </p:txBody>
      </p:sp>
      <p:pic>
        <p:nvPicPr>
          <p:cNvPr id="29" name="Immagine 28" descr="circolo.jpg"/>
          <p:cNvPicPr>
            <a:picLocks noChangeAspect="1"/>
          </p:cNvPicPr>
          <p:nvPr/>
        </p:nvPicPr>
        <p:blipFill>
          <a:blip r:embed="rId7" cstate="print"/>
          <a:stretch>
            <a:fillRect/>
          </a:stretch>
        </p:blipFill>
        <p:spPr>
          <a:xfrm>
            <a:off x="1547664" y="1124744"/>
            <a:ext cx="4826000" cy="4889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energia sost nelle città_mini"/>
          <p:cNvPicPr/>
          <p:nvPr/>
        </p:nvPicPr>
        <p:blipFill>
          <a:blip r:embed="rId3"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1" name="Immagine 10" descr="life"/>
          <p:cNvPicPr/>
          <p:nvPr/>
        </p:nvPicPr>
        <p:blipFill>
          <a:blip r:embed="rId4"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2" name="Picture 4" descr="C:\Documents and Settings\sandro\Desktop\ambiente\patto dei sindaci\PAES COPPARO\logo_laks_palle.jpg"/>
          <p:cNvPicPr>
            <a:picLocks noChangeAspect="1" noChangeArrowheads="1"/>
          </p:cNvPicPr>
          <p:nvPr/>
        </p:nvPicPr>
        <p:blipFill>
          <a:blip r:embed="rId5"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3" name="Immagine 12"/>
          <p:cNvPicPr/>
          <p:nvPr/>
        </p:nvPicPr>
        <p:blipFill>
          <a:blip r:embed="rId6"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asellaDiTesto 14"/>
          <p:cNvSpPr txBox="1"/>
          <p:nvPr/>
        </p:nvSpPr>
        <p:spPr>
          <a:xfrm>
            <a:off x="1476375" y="5876925"/>
            <a:ext cx="7488238" cy="261938"/>
          </a:xfrm>
          <a:prstGeom prst="rect">
            <a:avLst/>
          </a:prstGeom>
          <a:solidFill>
            <a:srgbClr val="FF3300"/>
          </a:solidFill>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it-IT" sz="1100" dirty="0"/>
              <a:t>I 6 temi del piano strategico del 2002, per un territorio “frizzante d’acqua”.</a:t>
            </a:r>
          </a:p>
        </p:txBody>
      </p:sp>
      <p:pic>
        <p:nvPicPr>
          <p:cNvPr id="7175" name="Picture 42"/>
          <p:cNvPicPr>
            <a:picLocks noChangeAspect="1" noChangeArrowheads="1"/>
          </p:cNvPicPr>
          <p:nvPr/>
        </p:nvPicPr>
        <p:blipFill>
          <a:blip r:embed="rId7" cstate="print"/>
          <a:srcRect/>
          <a:stretch>
            <a:fillRect/>
          </a:stretch>
        </p:blipFill>
        <p:spPr bwMode="auto">
          <a:xfrm>
            <a:off x="4211638" y="3716338"/>
            <a:ext cx="1728787" cy="1846262"/>
          </a:xfrm>
          <a:prstGeom prst="rect">
            <a:avLst/>
          </a:prstGeom>
          <a:noFill/>
          <a:ln w="28575" algn="ctr">
            <a:solidFill>
              <a:schemeClr val="accent2"/>
            </a:solidFill>
            <a:miter lim="800000"/>
            <a:headEnd/>
            <a:tailEnd/>
          </a:ln>
        </p:spPr>
      </p:pic>
      <p:pic>
        <p:nvPicPr>
          <p:cNvPr id="7176" name="Immagine 8" descr="paes2.jpg"/>
          <p:cNvPicPr>
            <a:picLocks noChangeAspect="1"/>
          </p:cNvPicPr>
          <p:nvPr/>
        </p:nvPicPr>
        <p:blipFill>
          <a:blip r:embed="rId8" cstate="print"/>
          <a:srcRect/>
          <a:stretch>
            <a:fillRect/>
          </a:stretch>
        </p:blipFill>
        <p:spPr bwMode="auto">
          <a:xfrm>
            <a:off x="1547813" y="1125538"/>
            <a:ext cx="7451725" cy="1214437"/>
          </a:xfrm>
          <a:prstGeom prst="rect">
            <a:avLst/>
          </a:prstGeom>
          <a:noFill/>
          <a:ln w="9525">
            <a:noFill/>
            <a:miter lim="800000"/>
            <a:headEnd/>
            <a:tailEnd/>
          </a:ln>
        </p:spPr>
      </p:pic>
      <p:sp>
        <p:nvSpPr>
          <p:cNvPr id="19" name="Fumetto 3 18"/>
          <p:cNvSpPr/>
          <p:nvPr/>
        </p:nvSpPr>
        <p:spPr>
          <a:xfrm>
            <a:off x="6227763" y="2492375"/>
            <a:ext cx="1728787" cy="1152525"/>
          </a:xfrm>
          <a:prstGeom prst="wedgeEllipseCallout">
            <a:avLst>
              <a:gd name="adj1" fmla="val -61360"/>
              <a:gd name="adj2" fmla="val 498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rPr>
              <a:t>Infrastrutture e qualità urbana</a:t>
            </a:r>
          </a:p>
        </p:txBody>
      </p:sp>
      <p:sp>
        <p:nvSpPr>
          <p:cNvPr id="20" name="Fumetto 3 19"/>
          <p:cNvSpPr/>
          <p:nvPr/>
        </p:nvSpPr>
        <p:spPr>
          <a:xfrm>
            <a:off x="2051050" y="4365625"/>
            <a:ext cx="1512888" cy="1079500"/>
          </a:xfrm>
          <a:prstGeom prst="wedgeEllipseCallout">
            <a:avLst>
              <a:gd name="adj1" fmla="val 87884"/>
              <a:gd name="adj2" fmla="val -259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rPr>
              <a:t>Sostenibilità ambientale</a:t>
            </a:r>
          </a:p>
        </p:txBody>
      </p:sp>
      <p:sp>
        <p:nvSpPr>
          <p:cNvPr id="21" name="Fumetto 3 20"/>
          <p:cNvSpPr/>
          <p:nvPr/>
        </p:nvSpPr>
        <p:spPr>
          <a:xfrm>
            <a:off x="4356100" y="2420938"/>
            <a:ext cx="1079500" cy="936625"/>
          </a:xfrm>
          <a:prstGeom prst="wedgeEllipseCallout">
            <a:avLst>
              <a:gd name="adj1" fmla="val -5523"/>
              <a:gd name="adj2" fmla="val 832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rPr>
              <a:t>Unione dei comuni</a:t>
            </a:r>
          </a:p>
        </p:txBody>
      </p:sp>
      <p:sp>
        <p:nvSpPr>
          <p:cNvPr id="22" name="Fumetto 3 21"/>
          <p:cNvSpPr/>
          <p:nvPr/>
        </p:nvSpPr>
        <p:spPr>
          <a:xfrm>
            <a:off x="2411413" y="2708275"/>
            <a:ext cx="1368425" cy="1081088"/>
          </a:xfrm>
          <a:prstGeom prst="wedgeEllipseCallout">
            <a:avLst>
              <a:gd name="adj1" fmla="val 77286"/>
              <a:gd name="adj2" fmla="val 673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rPr>
              <a:t>Nuova identità territoriale</a:t>
            </a:r>
          </a:p>
        </p:txBody>
      </p:sp>
      <p:sp>
        <p:nvSpPr>
          <p:cNvPr id="23" name="Fumetto 3 22"/>
          <p:cNvSpPr/>
          <p:nvPr/>
        </p:nvSpPr>
        <p:spPr>
          <a:xfrm>
            <a:off x="6732588" y="3933825"/>
            <a:ext cx="1655762" cy="863600"/>
          </a:xfrm>
          <a:prstGeom prst="wedgeEllipseCallout">
            <a:avLst>
              <a:gd name="adj1" fmla="val -92967"/>
              <a:gd name="adj2" fmla="val 321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rPr>
              <a:t>Ricerca, formazione occupazione</a:t>
            </a:r>
          </a:p>
        </p:txBody>
      </p:sp>
      <p:sp>
        <p:nvSpPr>
          <p:cNvPr id="24" name="Fumetto 3 23"/>
          <p:cNvSpPr/>
          <p:nvPr/>
        </p:nvSpPr>
        <p:spPr>
          <a:xfrm>
            <a:off x="7092950" y="5013325"/>
            <a:ext cx="1366838" cy="719138"/>
          </a:xfrm>
          <a:prstGeom prst="wedgeEllipseCallout">
            <a:avLst>
              <a:gd name="adj1" fmla="val -129617"/>
              <a:gd name="adj2" fmla="val -93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chemeClr val="tx1"/>
                </a:solidFill>
              </a:rPr>
              <a:t>Welfare diffuso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energia sost nelle città_mini"/>
          <p:cNvPicPr/>
          <p:nvPr/>
        </p:nvPicPr>
        <p:blipFill>
          <a:blip r:embed="rId3"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1" name="Immagine 10" descr="life"/>
          <p:cNvPicPr/>
          <p:nvPr/>
        </p:nvPicPr>
        <p:blipFill>
          <a:blip r:embed="rId4"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2" name="Picture 4" descr="C:\Documents and Settings\sandro\Desktop\ambiente\patto dei sindaci\PAES COPPARO\logo_laks_palle.jpg"/>
          <p:cNvPicPr>
            <a:picLocks noChangeAspect="1" noChangeArrowheads="1"/>
          </p:cNvPicPr>
          <p:nvPr/>
        </p:nvPicPr>
        <p:blipFill>
          <a:blip r:embed="rId5"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3" name="Immagine 12"/>
          <p:cNvPicPr/>
          <p:nvPr/>
        </p:nvPicPr>
        <p:blipFill>
          <a:blip r:embed="rId6"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asellaDiTesto 14"/>
          <p:cNvSpPr txBox="1"/>
          <p:nvPr/>
        </p:nvSpPr>
        <p:spPr>
          <a:xfrm>
            <a:off x="1476375" y="5661025"/>
            <a:ext cx="7488238" cy="431800"/>
          </a:xfrm>
          <a:prstGeom prst="rect">
            <a:avLst/>
          </a:prstGeom>
          <a:solidFill>
            <a:srgbClr val="FF3300"/>
          </a:solidFill>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it-IT" sz="1100" dirty="0"/>
              <a:t>Nel 2009 Copparo vince il primo premio nazionale nella sezione metodologia per aver inserito negli strumenti di pianificazione la componente energetica</a:t>
            </a:r>
          </a:p>
        </p:txBody>
      </p:sp>
      <p:pic>
        <p:nvPicPr>
          <p:cNvPr id="8199" name="Immagine 15" descr="paes3.jpg"/>
          <p:cNvPicPr>
            <a:picLocks noChangeAspect="1"/>
          </p:cNvPicPr>
          <p:nvPr/>
        </p:nvPicPr>
        <p:blipFill>
          <a:blip r:embed="rId7" cstate="print"/>
          <a:srcRect/>
          <a:stretch>
            <a:fillRect/>
          </a:stretch>
        </p:blipFill>
        <p:spPr bwMode="auto">
          <a:xfrm>
            <a:off x="1403350" y="1196975"/>
            <a:ext cx="7740650" cy="1263650"/>
          </a:xfrm>
          <a:prstGeom prst="rect">
            <a:avLst/>
          </a:prstGeom>
          <a:noFill/>
          <a:ln w="9525">
            <a:noFill/>
            <a:miter lim="800000"/>
            <a:headEnd/>
            <a:tailEnd/>
          </a:ln>
        </p:spPr>
      </p:pic>
      <p:pic>
        <p:nvPicPr>
          <p:cNvPr id="8200" name="Immagine 16" descr="premio urbanpromo.jpg"/>
          <p:cNvPicPr>
            <a:picLocks noChangeAspect="1"/>
          </p:cNvPicPr>
          <p:nvPr/>
        </p:nvPicPr>
        <p:blipFill>
          <a:blip r:embed="rId8" cstate="print"/>
          <a:srcRect/>
          <a:stretch>
            <a:fillRect/>
          </a:stretch>
        </p:blipFill>
        <p:spPr bwMode="auto">
          <a:xfrm>
            <a:off x="3276600" y="2781300"/>
            <a:ext cx="3914775" cy="2730500"/>
          </a:xfrm>
          <a:prstGeom prst="rect">
            <a:avLst/>
          </a:prstGeom>
          <a:noFill/>
          <a:ln w="9525">
            <a:noFill/>
            <a:miter lim="800000"/>
            <a:headEnd/>
            <a:tailEnd/>
          </a:ln>
        </p:spPr>
      </p:pic>
      <p:sp>
        <p:nvSpPr>
          <p:cNvPr id="18" name="Fumetto 2 17"/>
          <p:cNvSpPr/>
          <p:nvPr/>
        </p:nvSpPr>
        <p:spPr>
          <a:xfrm>
            <a:off x="1476375" y="2781300"/>
            <a:ext cx="1223963" cy="1152525"/>
          </a:xfrm>
          <a:prstGeom prst="wedgeRoundRectCallout">
            <a:avLst>
              <a:gd name="adj1" fmla="val 95982"/>
              <a:gd name="adj2" fmla="val 35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CASE</a:t>
            </a:r>
          </a:p>
        </p:txBody>
      </p:sp>
      <p:sp>
        <p:nvSpPr>
          <p:cNvPr id="25" name="Fumetto 2 24"/>
          <p:cNvSpPr/>
          <p:nvPr/>
        </p:nvSpPr>
        <p:spPr>
          <a:xfrm>
            <a:off x="1476375" y="4149725"/>
            <a:ext cx="1366838" cy="1223963"/>
          </a:xfrm>
          <a:prstGeom prst="wedgeRoundRectCallout">
            <a:avLst>
              <a:gd name="adj1" fmla="val 81019"/>
              <a:gd name="adj2" fmla="val -294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FABBRICHE</a:t>
            </a:r>
          </a:p>
        </p:txBody>
      </p:sp>
      <p:sp>
        <p:nvSpPr>
          <p:cNvPr id="26" name="Fumetto 2 25"/>
          <p:cNvSpPr/>
          <p:nvPr/>
        </p:nvSpPr>
        <p:spPr>
          <a:xfrm>
            <a:off x="7524750" y="2781300"/>
            <a:ext cx="1368425" cy="1223963"/>
          </a:xfrm>
          <a:prstGeom prst="wedgeRoundRectCallout">
            <a:avLst>
              <a:gd name="adj1" fmla="val -74377"/>
              <a:gd name="adj2" fmla="val 21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STRADE</a:t>
            </a:r>
          </a:p>
        </p:txBody>
      </p:sp>
      <p:sp>
        <p:nvSpPr>
          <p:cNvPr id="27" name="Fumetto 2 26"/>
          <p:cNvSpPr/>
          <p:nvPr/>
        </p:nvSpPr>
        <p:spPr>
          <a:xfrm>
            <a:off x="7524750" y="4292600"/>
            <a:ext cx="1368425" cy="1152525"/>
          </a:xfrm>
          <a:prstGeom prst="wedgeRoundRectCallout">
            <a:avLst>
              <a:gd name="adj1" fmla="val -74159"/>
              <a:gd name="adj2" fmla="val -286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ENERGIA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energia sost nelle città_mini"/>
          <p:cNvPicPr/>
          <p:nvPr/>
        </p:nvPicPr>
        <p:blipFill>
          <a:blip r:embed="rId3"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1" name="Immagine 10" descr="life"/>
          <p:cNvPicPr/>
          <p:nvPr/>
        </p:nvPicPr>
        <p:blipFill>
          <a:blip r:embed="rId4"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2" name="Picture 4" descr="C:\Documents and Settings\sandro\Desktop\ambiente\patto dei sindaci\PAES COPPARO\logo_laks_palle.jpg"/>
          <p:cNvPicPr>
            <a:picLocks noChangeAspect="1" noChangeArrowheads="1"/>
          </p:cNvPicPr>
          <p:nvPr/>
        </p:nvPicPr>
        <p:blipFill>
          <a:blip r:embed="rId5"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3" name="Immagine 12"/>
          <p:cNvPicPr/>
          <p:nvPr/>
        </p:nvPicPr>
        <p:blipFill>
          <a:blip r:embed="rId6"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asellaDiTesto 14"/>
          <p:cNvSpPr txBox="1"/>
          <p:nvPr/>
        </p:nvSpPr>
        <p:spPr>
          <a:xfrm>
            <a:off x="1476375" y="5661025"/>
            <a:ext cx="7488238" cy="261938"/>
          </a:xfrm>
          <a:prstGeom prst="rect">
            <a:avLst/>
          </a:prstGeom>
          <a:solidFill>
            <a:srgbClr val="FF3300"/>
          </a:solidFill>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it-IT" sz="1100" dirty="0"/>
              <a:t>Nel 2011 il mio sindaco Nicola Rossi annuncia felice la realizzazione del PAES</a:t>
            </a:r>
          </a:p>
        </p:txBody>
      </p:sp>
      <p:pic>
        <p:nvPicPr>
          <p:cNvPr id="9223" name="Immagine 13" descr="paes5.jpg"/>
          <p:cNvPicPr>
            <a:picLocks noChangeAspect="1"/>
          </p:cNvPicPr>
          <p:nvPr/>
        </p:nvPicPr>
        <p:blipFill>
          <a:blip r:embed="rId7" cstate="print"/>
          <a:srcRect/>
          <a:stretch>
            <a:fillRect/>
          </a:stretch>
        </p:blipFill>
        <p:spPr bwMode="auto">
          <a:xfrm>
            <a:off x="1331913" y="1196975"/>
            <a:ext cx="7812087" cy="1274763"/>
          </a:xfrm>
          <a:prstGeom prst="rect">
            <a:avLst/>
          </a:prstGeom>
          <a:noFill/>
          <a:ln w="9525">
            <a:noFill/>
            <a:miter lim="800000"/>
            <a:headEnd/>
            <a:tailEnd/>
          </a:ln>
        </p:spPr>
      </p:pic>
      <p:pic>
        <p:nvPicPr>
          <p:cNvPr id="9224" name="Picture 19" descr="45567f1aa23d79ed03be169a3cf764f5"/>
          <p:cNvPicPr>
            <a:picLocks noChangeAspect="1" noChangeArrowheads="1"/>
          </p:cNvPicPr>
          <p:nvPr/>
        </p:nvPicPr>
        <p:blipFill>
          <a:blip r:embed="rId8" cstate="print"/>
          <a:srcRect/>
          <a:stretch>
            <a:fillRect/>
          </a:stretch>
        </p:blipFill>
        <p:spPr bwMode="auto">
          <a:xfrm>
            <a:off x="4499992" y="2636912"/>
            <a:ext cx="1898650" cy="1296988"/>
          </a:xfrm>
          <a:prstGeom prst="rect">
            <a:avLst/>
          </a:prstGeom>
          <a:noFill/>
          <a:ln w="28575">
            <a:solidFill>
              <a:srgbClr val="3366FF"/>
            </a:solidFill>
            <a:miter lim="800000"/>
            <a:headEnd/>
            <a:tailEnd/>
          </a:ln>
        </p:spPr>
      </p:pic>
      <p:pic>
        <p:nvPicPr>
          <p:cNvPr id="20" name="Immagine 19" descr="copparo ascolta.jpg"/>
          <p:cNvPicPr>
            <a:picLocks noChangeAspect="1"/>
          </p:cNvPicPr>
          <p:nvPr/>
        </p:nvPicPr>
        <p:blipFill>
          <a:blip r:embed="rId9" cstate="print"/>
          <a:stretch>
            <a:fillRect/>
          </a:stretch>
        </p:blipFill>
        <p:spPr>
          <a:xfrm>
            <a:off x="1547664" y="2708920"/>
            <a:ext cx="2377994"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Immagine 20" descr="PAES COPPARO.jpg"/>
          <p:cNvPicPr>
            <a:picLocks noChangeAspect="1"/>
          </p:cNvPicPr>
          <p:nvPr/>
        </p:nvPicPr>
        <p:blipFill>
          <a:blip r:embed="rId10" cstate="print"/>
          <a:stretch>
            <a:fillRect/>
          </a:stretch>
        </p:blipFill>
        <p:spPr>
          <a:xfrm>
            <a:off x="6948264" y="2708920"/>
            <a:ext cx="1876382" cy="26544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Immagine 13" descr="2603_75762141350_75727146350_2782984_1470800_n.jpg"/>
          <p:cNvPicPr>
            <a:picLocks noChangeAspect="1"/>
          </p:cNvPicPr>
          <p:nvPr/>
        </p:nvPicPr>
        <p:blipFill>
          <a:blip r:embed="rId11" cstate="print"/>
          <a:stretch>
            <a:fillRect/>
          </a:stretch>
        </p:blipFill>
        <p:spPr>
          <a:xfrm>
            <a:off x="5004048" y="4149080"/>
            <a:ext cx="911976" cy="12900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descr="PAES COPPARO.jpg"/>
          <p:cNvPicPr>
            <a:picLocks noChangeAspect="1"/>
          </p:cNvPicPr>
          <p:nvPr/>
        </p:nvPicPr>
        <p:blipFill>
          <a:blip r:embed="rId3" cstate="print"/>
          <a:stretch>
            <a:fillRect/>
          </a:stretch>
        </p:blipFill>
        <p:spPr>
          <a:xfrm>
            <a:off x="3347864" y="1196752"/>
            <a:ext cx="3276750" cy="46355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Immagine 19"/>
          <p:cNvPicPr/>
          <p:nvPr/>
        </p:nvPicPr>
        <p:blipFill>
          <a:blip r:embed="rId4" cstate="print"/>
          <a:srcRect/>
          <a:stretch>
            <a:fillRect/>
          </a:stretch>
        </p:blipFill>
        <p:spPr bwMode="auto">
          <a:xfrm>
            <a:off x="1187624" y="4149080"/>
            <a:ext cx="1946919" cy="1296144"/>
          </a:xfrm>
          <a:prstGeom prst="rect">
            <a:avLst/>
          </a:prstGeom>
          <a:noFill/>
          <a:ln w="9525">
            <a:noFill/>
            <a:miter lim="800000"/>
            <a:headEnd/>
            <a:tailEnd/>
          </a:ln>
          <a:effectLst>
            <a:outerShdw dist="107763" dir="2700000" algn="ctr" rotWithShape="0">
              <a:srgbClr val="808080">
                <a:alpha val="50000"/>
              </a:srgbClr>
            </a:outerShdw>
          </a:effectLst>
        </p:spPr>
      </p:pic>
      <p:pic>
        <p:nvPicPr>
          <p:cNvPr id="21" name="Immagine 20"/>
          <p:cNvPicPr/>
          <p:nvPr/>
        </p:nvPicPr>
        <p:blipFill>
          <a:blip r:embed="rId5" cstate="print"/>
          <a:srcRect/>
          <a:stretch>
            <a:fillRect/>
          </a:stretch>
        </p:blipFill>
        <p:spPr bwMode="auto">
          <a:xfrm>
            <a:off x="1259632" y="2708920"/>
            <a:ext cx="1752362" cy="373153"/>
          </a:xfrm>
          <a:prstGeom prst="rect">
            <a:avLst/>
          </a:prstGeom>
          <a:noFill/>
          <a:ln w="9525">
            <a:noFill/>
            <a:miter lim="800000"/>
            <a:headEnd/>
            <a:tailEnd/>
          </a:ln>
        </p:spPr>
      </p:pic>
      <p:sp>
        <p:nvSpPr>
          <p:cNvPr id="24" name="Fumetto 2 23"/>
          <p:cNvSpPr/>
          <p:nvPr/>
        </p:nvSpPr>
        <p:spPr>
          <a:xfrm>
            <a:off x="1331640" y="1412776"/>
            <a:ext cx="1584176" cy="1152128"/>
          </a:xfrm>
          <a:prstGeom prst="wedgeRoundRectCallout">
            <a:avLst>
              <a:gd name="adj1" fmla="val 66179"/>
              <a:gd name="adj2" fmla="val 341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Inventario delle emissioni (BEI)</a:t>
            </a:r>
            <a:endParaRPr lang="it-IT" dirty="0">
              <a:solidFill>
                <a:schemeClr val="tx1"/>
              </a:solidFill>
            </a:endParaRPr>
          </a:p>
        </p:txBody>
      </p:sp>
      <p:sp>
        <p:nvSpPr>
          <p:cNvPr id="25" name="Fumetto 2 24"/>
          <p:cNvSpPr/>
          <p:nvPr/>
        </p:nvSpPr>
        <p:spPr>
          <a:xfrm>
            <a:off x="1187624" y="3284984"/>
            <a:ext cx="1728192" cy="648072"/>
          </a:xfrm>
          <a:prstGeom prst="wedgeRoundRectCallout">
            <a:avLst>
              <a:gd name="adj1" fmla="val 66178"/>
              <a:gd name="adj2" fmla="val 437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Partecipazione</a:t>
            </a:r>
            <a:endParaRPr lang="it-IT" sz="1600" dirty="0">
              <a:solidFill>
                <a:schemeClr val="tx1"/>
              </a:solidFill>
            </a:endParaRPr>
          </a:p>
        </p:txBody>
      </p:sp>
      <p:pic>
        <p:nvPicPr>
          <p:cNvPr id="28" name="Immagine 27"/>
          <p:cNvPicPr/>
          <p:nvPr/>
        </p:nvPicPr>
        <p:blipFill>
          <a:blip r:embed="rId6" cstate="print"/>
          <a:srcRect/>
          <a:stretch>
            <a:fillRect/>
          </a:stretch>
        </p:blipFill>
        <p:spPr bwMode="auto">
          <a:xfrm>
            <a:off x="6876256" y="1628800"/>
            <a:ext cx="2150268" cy="234100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Fumetto 2 28"/>
          <p:cNvSpPr/>
          <p:nvPr/>
        </p:nvSpPr>
        <p:spPr>
          <a:xfrm>
            <a:off x="7092280" y="4293096"/>
            <a:ext cx="1944216" cy="648072"/>
          </a:xfrm>
          <a:prstGeom prst="wedgeRoundRectCallout">
            <a:avLst>
              <a:gd name="adj1" fmla="val -66482"/>
              <a:gd name="adj2" fmla="val -48049"/>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solidFill>
              </a:rPr>
              <a:t>AZIONI</a:t>
            </a:r>
            <a:endParaRPr lang="it-IT" sz="2800" dirty="0">
              <a:solidFill>
                <a:schemeClr val="tx1"/>
              </a:solidFill>
            </a:endParaRPr>
          </a:p>
        </p:txBody>
      </p:sp>
      <p:pic>
        <p:nvPicPr>
          <p:cNvPr id="15" name="Immagine 14" descr="energia sost nelle città_mini"/>
          <p:cNvPicPr/>
          <p:nvPr/>
        </p:nvPicPr>
        <p:blipFill>
          <a:blip r:embed="rId7"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6" name="Immagine 15" descr="life"/>
          <p:cNvPicPr/>
          <p:nvPr/>
        </p:nvPicPr>
        <p:blipFill>
          <a:blip r:embed="rId8"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7" name="Picture 4" descr="C:\Documents and Settings\sandro\Desktop\ambiente\patto dei sindaci\PAES COPPARO\logo_laks_palle.jpg"/>
          <p:cNvPicPr>
            <a:picLocks noChangeAspect="1" noChangeArrowheads="1"/>
          </p:cNvPicPr>
          <p:nvPr/>
        </p:nvPicPr>
        <p:blipFill>
          <a:blip r:embed="rId9"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8" name="Immagine 17"/>
          <p:cNvPicPr/>
          <p:nvPr/>
        </p:nvPicPr>
        <p:blipFill>
          <a:blip r:embed="rId10"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windoweb.it/desktop_temi/foto_bambini/foto_bambini_27.jpg"/>
          <p:cNvPicPr>
            <a:picLocks noChangeAspect="1" noChangeArrowheads="1"/>
          </p:cNvPicPr>
          <p:nvPr/>
        </p:nvPicPr>
        <p:blipFill>
          <a:blip r:embed="rId3" cstate="print"/>
          <a:srcRect l="12449" r="24271"/>
          <a:stretch>
            <a:fillRect/>
          </a:stretch>
        </p:blipFill>
        <p:spPr bwMode="auto">
          <a:xfrm>
            <a:off x="1187624" y="1124744"/>
            <a:ext cx="4176464" cy="4949975"/>
          </a:xfrm>
          <a:prstGeom prst="rect">
            <a:avLst/>
          </a:prstGeom>
          <a:ln>
            <a:noFill/>
          </a:ln>
          <a:effectLst>
            <a:softEdge rad="112500"/>
          </a:effectLst>
        </p:spPr>
      </p:pic>
      <p:sp>
        <p:nvSpPr>
          <p:cNvPr id="17" name="Fumetto 4 16"/>
          <p:cNvSpPr/>
          <p:nvPr/>
        </p:nvSpPr>
        <p:spPr>
          <a:xfrm>
            <a:off x="5580112" y="2060848"/>
            <a:ext cx="3384376" cy="2304256"/>
          </a:xfrm>
          <a:prstGeom prst="cloudCallout">
            <a:avLst>
              <a:gd name="adj1" fmla="val -55027"/>
              <a:gd name="adj2" fmla="val -698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2" name="Titre 1"/>
          <p:cNvSpPr>
            <a:spLocks noGrp="1"/>
          </p:cNvSpPr>
          <p:nvPr>
            <p:ph type="ctrTitle"/>
          </p:nvPr>
        </p:nvSpPr>
        <p:spPr>
          <a:xfrm>
            <a:off x="2051720" y="548680"/>
            <a:ext cx="2376264" cy="792089"/>
          </a:xfrm>
        </p:spPr>
        <p:txBody>
          <a:bodyPr/>
          <a:lstStyle/>
          <a:p>
            <a:r>
              <a:rPr lang="en-GB" dirty="0" smtClean="0">
                <a:solidFill>
                  <a:srgbClr val="003399"/>
                </a:solidFill>
                <a:latin typeface="Tahoma" pitchFamily="34" charset="0"/>
                <a:cs typeface="Tahoma" pitchFamily="34" charset="0"/>
              </a:rPr>
              <a:t>Il </a:t>
            </a:r>
            <a:r>
              <a:rPr lang="en-GB" dirty="0" err="1" smtClean="0">
                <a:solidFill>
                  <a:srgbClr val="003399"/>
                </a:solidFill>
                <a:latin typeface="Tahoma" pitchFamily="34" charset="0"/>
                <a:cs typeface="Tahoma" pitchFamily="34" charset="0"/>
              </a:rPr>
              <a:t>futuro</a:t>
            </a:r>
            <a:endParaRPr lang="en-GB" dirty="0" smtClean="0">
              <a:solidFill>
                <a:srgbClr val="003399"/>
              </a:solidFill>
              <a:latin typeface="Tahoma" pitchFamily="34" charset="0"/>
              <a:cs typeface="Tahoma" pitchFamily="34" charset="0"/>
            </a:endParaRPr>
          </a:p>
        </p:txBody>
      </p:sp>
      <p:pic>
        <p:nvPicPr>
          <p:cNvPr id="2052" name="Picture 4" descr="http://www.comune.bologna.it/media/source/smart_1.jpg"/>
          <p:cNvPicPr>
            <a:picLocks noChangeAspect="1" noChangeArrowheads="1"/>
          </p:cNvPicPr>
          <p:nvPr/>
        </p:nvPicPr>
        <p:blipFill>
          <a:blip r:embed="rId4" cstate="print"/>
          <a:srcRect l="7321" t="12641" r="4822" b="14675"/>
          <a:stretch>
            <a:fillRect/>
          </a:stretch>
        </p:blipFill>
        <p:spPr bwMode="auto">
          <a:xfrm>
            <a:off x="6084168" y="2420888"/>
            <a:ext cx="2232249" cy="1426160"/>
          </a:xfrm>
          <a:prstGeom prst="rect">
            <a:avLst/>
          </a:prstGeom>
          <a:solidFill>
            <a:schemeClr val="accent1"/>
          </a:solidFill>
        </p:spPr>
      </p:pic>
      <p:sp>
        <p:nvSpPr>
          <p:cNvPr id="22" name="CasellaDiTesto 21"/>
          <p:cNvSpPr txBox="1"/>
          <p:nvPr/>
        </p:nvSpPr>
        <p:spPr>
          <a:xfrm>
            <a:off x="6012160" y="4797152"/>
            <a:ext cx="2592288" cy="954107"/>
          </a:xfrm>
          <a:prstGeom prst="rect">
            <a:avLst/>
          </a:prstGeom>
          <a:noFill/>
          <a:ln>
            <a:noFill/>
          </a:ln>
        </p:spPr>
        <p:txBody>
          <a:bodyPr wrap="square" rtlCol="0">
            <a:spAutoFit/>
          </a:bodyPr>
          <a:lstStyle/>
          <a:p>
            <a:r>
              <a:rPr lang="it-IT" sz="2800" dirty="0" smtClean="0">
                <a:solidFill>
                  <a:schemeClr val="tx2"/>
                </a:solidFill>
                <a:latin typeface="Tahoma" pitchFamily="34" charset="0"/>
                <a:cs typeface="Tahoma" pitchFamily="34" charset="0"/>
              </a:rPr>
              <a:t>Piccolo è intelligente!</a:t>
            </a:r>
            <a:endParaRPr lang="it-IT" sz="2800" dirty="0">
              <a:solidFill>
                <a:schemeClr val="tx2"/>
              </a:solidFill>
              <a:latin typeface="Tahoma" pitchFamily="34" charset="0"/>
              <a:cs typeface="Tahoma" pitchFamily="34" charset="0"/>
            </a:endParaRPr>
          </a:p>
        </p:txBody>
      </p:sp>
      <p:pic>
        <p:nvPicPr>
          <p:cNvPr id="13" name="Immagine 12" descr="energia sost nelle città_mini"/>
          <p:cNvPicPr/>
          <p:nvPr/>
        </p:nvPicPr>
        <p:blipFill>
          <a:blip r:embed="rId5" cstate="print"/>
          <a:srcRect/>
          <a:stretch>
            <a:fillRect/>
          </a:stretch>
        </p:blipFill>
        <p:spPr bwMode="auto">
          <a:xfrm>
            <a:off x="323528" y="2636912"/>
            <a:ext cx="712363" cy="763566"/>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4" name="Immagine 13" descr="life"/>
          <p:cNvPicPr/>
          <p:nvPr/>
        </p:nvPicPr>
        <p:blipFill>
          <a:blip r:embed="rId6" cstate="print"/>
          <a:srcRect/>
          <a:stretch>
            <a:fillRect/>
          </a:stretch>
        </p:blipFill>
        <p:spPr bwMode="auto">
          <a:xfrm>
            <a:off x="323528" y="5013176"/>
            <a:ext cx="736196" cy="532014"/>
          </a:xfrm>
          <a:prstGeom prst="roundRect">
            <a:avLst>
              <a:gd name="adj" fmla="val 8594"/>
            </a:avLst>
          </a:prstGeom>
          <a:solidFill>
            <a:srgbClr val="FFFFFF">
              <a:shade val="85000"/>
            </a:srgbClr>
          </a:solidFill>
          <a:ln>
            <a:solidFill>
              <a:schemeClr val="bg1"/>
            </a:solidFill>
          </a:ln>
          <a:effectLst>
            <a:reflection blurRad="6350" stA="50000" endA="300" endPos="38500" dist="50800" dir="5400000" sy="-100000" algn="bl" rotWithShape="0"/>
          </a:effectLst>
        </p:spPr>
      </p:pic>
      <p:pic>
        <p:nvPicPr>
          <p:cNvPr id="15" name="Picture 4" descr="C:\Documents and Settings\sandro\Desktop\ambiente\patto dei sindaci\PAES COPPARO\logo_laks_palle.jpg"/>
          <p:cNvPicPr>
            <a:picLocks noChangeAspect="1" noChangeArrowheads="1"/>
          </p:cNvPicPr>
          <p:nvPr/>
        </p:nvPicPr>
        <p:blipFill>
          <a:blip r:embed="rId7" cstate="print"/>
          <a:srcRect/>
          <a:stretch>
            <a:fillRect/>
          </a:stretch>
        </p:blipFill>
        <p:spPr bwMode="auto">
          <a:xfrm>
            <a:off x="323528" y="3933056"/>
            <a:ext cx="718195" cy="531615"/>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16" name="Immagine 15"/>
          <p:cNvPicPr/>
          <p:nvPr/>
        </p:nvPicPr>
        <p:blipFill>
          <a:blip r:embed="rId8" cstate="print">
            <a:clrChange>
              <a:clrFrom>
                <a:srgbClr val="FFFFFF"/>
              </a:clrFrom>
              <a:clrTo>
                <a:srgbClr val="FFFFFF">
                  <a:alpha val="0"/>
                </a:srgbClr>
              </a:clrTo>
            </a:clrChange>
          </a:blip>
          <a:srcRect/>
          <a:stretch>
            <a:fillRect/>
          </a:stretch>
        </p:blipFill>
        <p:spPr bwMode="auto">
          <a:xfrm>
            <a:off x="323528" y="1556792"/>
            <a:ext cx="737782" cy="68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1044</Words>
  <Application>Microsoft Office PowerPoint</Application>
  <PresentationFormat>Presentazione su schermo (4:3)</PresentationFormat>
  <Paragraphs>67</Paragraphs>
  <Slides>9</Slides>
  <Notes>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9</vt:i4>
      </vt:variant>
    </vt:vector>
  </HeadingPairs>
  <TitlesOfParts>
    <vt:vector size="11" baseType="lpstr">
      <vt:lpstr>Default Design</vt:lpstr>
      <vt:lpstr>Fotografia Photo Editor</vt:lpstr>
      <vt:lpstr>Diapositiva 1</vt:lpstr>
      <vt:lpstr>Diapositiva 2</vt:lpstr>
      <vt:lpstr>Diapositiva 3</vt:lpstr>
      <vt:lpstr>Diapositiva 4</vt:lpstr>
      <vt:lpstr>Diapositiva 5</vt:lpstr>
      <vt:lpstr>Diapositiva 6</vt:lpstr>
      <vt:lpstr>Diapositiva 7</vt:lpstr>
      <vt:lpstr>Diapositiva 8</vt:lpstr>
      <vt:lpstr>Il futuro</vt:lpstr>
    </vt:vector>
  </TitlesOfParts>
  <Company>cres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Copparo</dc:title>
  <dc:subject>Conurbant</dc:subject>
  <dc:creator>Sandro Pelati</dc:creator>
  <dc:description>L’esperienza del Comune di Copparo nella gestione della tematica ambientale e energetica.
Presentazione a Bruxelles - 21/06/2012</dc:description>
  <cp:lastModifiedBy>sandro</cp:lastModifiedBy>
  <cp:revision>246</cp:revision>
  <dcterms:created xsi:type="dcterms:W3CDTF">2010-09-30T13:12:37Z</dcterms:created>
  <dcterms:modified xsi:type="dcterms:W3CDTF">2013-10-28T21:02:36Z</dcterms:modified>
</cp:coreProperties>
</file>