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82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1" r:id="rId4"/>
    <p:sldId id="293" r:id="rId5"/>
    <p:sldId id="258" r:id="rId6"/>
    <p:sldId id="268" r:id="rId7"/>
    <p:sldId id="287" r:id="rId8"/>
    <p:sldId id="273" r:id="rId9"/>
    <p:sldId id="294" r:id="rId10"/>
    <p:sldId id="299" r:id="rId11"/>
    <p:sldId id="298" r:id="rId12"/>
    <p:sldId id="300" r:id="rId13"/>
    <p:sldId id="302" r:id="rId14"/>
    <p:sldId id="304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15" r:id="rId23"/>
    <p:sldId id="314" r:id="rId24"/>
    <p:sldId id="281" r:id="rId25"/>
  </p:sldIdLst>
  <p:sldSz cx="9144000" cy="6858000" type="screen4x3"/>
  <p:notesSz cx="6797675" cy="9926638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B2E"/>
    <a:srgbClr val="FF86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9714" autoAdjust="0"/>
  </p:normalViewPr>
  <p:slideViewPr>
    <p:cSldViewPr snapToObjects="1">
      <p:cViewPr varScale="1">
        <p:scale>
          <a:sx n="61" d="100"/>
          <a:sy n="61" d="100"/>
        </p:scale>
        <p:origin x="-13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 snapToObjects="1">
      <p:cViewPr varScale="1">
        <p:scale>
          <a:sx n="67" d="100"/>
          <a:sy n="67" d="100"/>
        </p:scale>
        <p:origin x="-2892" y="-12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A9E6395-D69F-4586-91BF-FAA46889F369}" type="datetimeFigureOut">
              <a:rPr lang="it-IT" smtClean="0"/>
              <a:pPr/>
              <a:t>29/10/2013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18C4C1E8-BF6A-466B-B1AE-C72AD9738B41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811D9CD5-3C95-4701-A7FB-02204214AB3D}" type="datetimeFigureOut">
              <a:rPr lang="it-IT" smtClean="0"/>
              <a:pPr/>
              <a:t>29/10/2013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0A6DA58-AC56-4291-8AB2-D35270A261EC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606FD-80FC-4C08-8353-726BCF8AFE53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606FD-80FC-4C08-8353-726BCF8AFE53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CBA018-FFF8-41AA-B501-BC33DFE14243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590800"/>
            <a:ext cx="9144000" cy="42687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5486400" y="6075363"/>
            <a:ext cx="3657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D’</a:t>
            </a:r>
            <a:r>
              <a:rPr lang="it-IT" sz="1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Appolonia</a:t>
            </a:r>
            <a:r>
              <a:rPr lang="it-IT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S.p.A.</a:t>
            </a:r>
            <a:endParaRPr lang="it-IT" sz="7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ISO 9001 AND ISO 14001 CERTIFIED COMPANY</a:t>
            </a:r>
            <a:endParaRPr lang="it-IT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www.dappolonia.it</a:t>
            </a:r>
          </a:p>
        </p:txBody>
      </p:sp>
      <p:pic>
        <p:nvPicPr>
          <p:cNvPr id="6" name="Picture 8" descr="D copertin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5227638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2558534"/>
            <a:ext cx="3429000" cy="830997"/>
          </a:xfrm>
        </p:spPr>
        <p:txBody>
          <a:bodyPr>
            <a:sp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3124201"/>
            <a:ext cx="3429000" cy="609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8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62000" y="2016390"/>
            <a:ext cx="3286800" cy="330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90800"/>
            <a:ext cx="9144000" cy="42687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5486400" y="6075363"/>
            <a:ext cx="3657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D’</a:t>
            </a:r>
            <a:r>
              <a:rPr lang="it-IT" sz="1000" dirty="0" err="1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Appolonia</a:t>
            </a:r>
            <a:r>
              <a:rPr lang="it-IT" sz="1000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S.p.A.</a:t>
            </a:r>
            <a:endParaRPr lang="it-IT" sz="700" dirty="0">
              <a:solidFill>
                <a:srgbClr val="7F7F7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r>
              <a:rPr lang="it-IT" sz="1000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SOCIETA` CERTIFICATA ISO 9001 E ISO 14001</a:t>
            </a:r>
          </a:p>
          <a:p>
            <a:r>
              <a:rPr lang="it-IT" sz="1000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www.dappolonia.it</a:t>
            </a:r>
          </a:p>
        </p:txBody>
      </p:sp>
      <p:pic>
        <p:nvPicPr>
          <p:cNvPr id="6" name="Picture 8" descr="D copertin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5227638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2743200"/>
            <a:ext cx="3429000" cy="461665"/>
          </a:xfrm>
        </p:spPr>
        <p:txBody>
          <a:bodyPr>
            <a:sp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3124201"/>
            <a:ext cx="3429000" cy="609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pic>
        <p:nvPicPr>
          <p:cNvPr id="8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62000" y="2016390"/>
            <a:ext cx="3286800" cy="330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77000"/>
            <a:ext cx="9144000" cy="3825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4290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0"/>
            <a:ext cx="3048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800600"/>
            <a:ext cx="7772400" cy="914399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43400"/>
            <a:ext cx="7772400" cy="45720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77000"/>
            <a:ext cx="21336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145D7A-A0AC-4550-9980-9642689BBC66}" type="slidenum">
              <a:rPr lang="it-IT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  <p:pic>
        <p:nvPicPr>
          <p:cNvPr id="9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40800" y="111600"/>
            <a:ext cx="2649600" cy="266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77000"/>
            <a:ext cx="9144000" cy="3825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63563"/>
            <a:ext cx="508000" cy="960437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4290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839200" y="0"/>
            <a:ext cx="3048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63563"/>
            <a:ext cx="8178800" cy="461665"/>
          </a:xfrm>
        </p:spPr>
        <p:txBody>
          <a:bodyPr>
            <a:spAutoFit/>
          </a:bodyPr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24000"/>
            <a:ext cx="8178800" cy="46021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77000"/>
            <a:ext cx="21336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EC14D5-B41F-4A34-9DFC-16E51ABDE081}" type="slidenum">
              <a:rPr lang="it-IT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  <p:pic>
        <p:nvPicPr>
          <p:cNvPr id="11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40800" y="111600"/>
            <a:ext cx="2649600" cy="266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77000"/>
            <a:ext cx="9144000" cy="3825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563563"/>
            <a:ext cx="508000" cy="960437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4290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839200" y="0"/>
            <a:ext cx="3048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63563"/>
            <a:ext cx="8178800" cy="461665"/>
          </a:xfrm>
        </p:spPr>
        <p:txBody>
          <a:bodyPr>
            <a:spAutoFit/>
          </a:bodyPr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524000"/>
            <a:ext cx="3987800" cy="46021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477000"/>
            <a:ext cx="21336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DAE6FD-6C90-405B-82F8-3E23FFB6001B}" type="slidenum">
              <a:rPr lang="it-IT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  <p:pic>
        <p:nvPicPr>
          <p:cNvPr id="12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40800" y="111600"/>
            <a:ext cx="2649600" cy="266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77000"/>
            <a:ext cx="9144000" cy="3825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63563"/>
            <a:ext cx="508000" cy="960437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4290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839200" y="0"/>
            <a:ext cx="3048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63563"/>
            <a:ext cx="8178800" cy="461665"/>
          </a:xfrm>
        </p:spPr>
        <p:txBody>
          <a:bodyPr>
            <a:spAutoFit/>
          </a:bodyPr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535113"/>
            <a:ext cx="8178800" cy="369332"/>
          </a:xfrm>
        </p:spPr>
        <p:txBody>
          <a:bodyPr anchor="b">
            <a:spAutoFit/>
          </a:bodyPr>
          <a:lstStyle>
            <a:lvl1pPr marL="0" indent="0">
              <a:buNone/>
              <a:defRPr sz="18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00200" y="2057400"/>
            <a:ext cx="6096000" cy="338554"/>
          </a:xfrm>
        </p:spPr>
        <p:txBody>
          <a:bodyPr anchor="b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17"/>
          </p:nvPr>
        </p:nvSpPr>
        <p:spPr>
          <a:xfrm>
            <a:off x="457200" y="4648200"/>
            <a:ext cx="1905000" cy="1477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8"/>
          </p:nvPr>
        </p:nvSpPr>
        <p:spPr>
          <a:xfrm>
            <a:off x="2590800" y="4648200"/>
            <a:ext cx="1905000" cy="1477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9"/>
          </p:nvPr>
        </p:nvSpPr>
        <p:spPr>
          <a:xfrm>
            <a:off x="4724400" y="4648200"/>
            <a:ext cx="1905000" cy="1477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0"/>
          </p:nvPr>
        </p:nvSpPr>
        <p:spPr>
          <a:xfrm>
            <a:off x="6858000" y="4648200"/>
            <a:ext cx="1905000" cy="1477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6553200" y="6477000"/>
            <a:ext cx="2133600" cy="38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345DA-3724-4E81-B665-965AE33DA3B2}" type="slidenum">
              <a:rPr lang="it-IT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  <p:pic>
        <p:nvPicPr>
          <p:cNvPr id="15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40800" y="111600"/>
            <a:ext cx="2649600" cy="266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63563"/>
            <a:ext cx="508000" cy="960437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4290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839200" y="0"/>
            <a:ext cx="3048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77000"/>
            <a:ext cx="9144000" cy="3825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63563"/>
            <a:ext cx="2921001" cy="830997"/>
          </a:xfrm>
        </p:spPr>
        <p:txBody>
          <a:bodyPr anchor="b">
            <a:spAutoFit/>
          </a:bodyPr>
          <a:lstStyle>
            <a:lvl1pPr algn="l">
              <a:defRPr sz="24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63563"/>
            <a:ext cx="5111750" cy="5562600"/>
          </a:xfrm>
        </p:spPr>
        <p:txBody>
          <a:bodyPr/>
          <a:lstStyle>
            <a:lvl1pPr>
              <a:buNone/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23999"/>
            <a:ext cx="2921000" cy="46021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477000"/>
            <a:ext cx="21336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71332F-7F6B-46B8-85A2-E638B1C52AD5}" type="slidenum">
              <a:rPr lang="it-IT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  <p:pic>
        <p:nvPicPr>
          <p:cNvPr id="11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40800" y="111600"/>
            <a:ext cx="2649600" cy="266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63563"/>
            <a:ext cx="508000" cy="960437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4290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839200" y="0"/>
            <a:ext cx="3048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6477000"/>
            <a:ext cx="9144000" cy="3825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8000" y="932895"/>
            <a:ext cx="2921001" cy="461665"/>
          </a:xfrm>
        </p:spPr>
        <p:txBody>
          <a:bodyPr anchor="b">
            <a:spAutoFit/>
          </a:bodyPr>
          <a:lstStyle>
            <a:lvl1pPr algn="l">
              <a:defRPr sz="2400" b="0">
                <a:latin typeface="Arial" pitchFamily="34" charset="0"/>
                <a:cs typeface="Arial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523999"/>
            <a:ext cx="5181600" cy="3733801"/>
          </a:xfrm>
        </p:spPr>
        <p:txBody>
          <a:bodyPr/>
          <a:lstStyle>
            <a:lvl1pPr>
              <a:buNone/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523999"/>
            <a:ext cx="2590799" cy="46021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1"/>
          </p:nvPr>
        </p:nvSpPr>
        <p:spPr>
          <a:xfrm>
            <a:off x="609600" y="5406198"/>
            <a:ext cx="1085544" cy="8422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3"/>
          </p:nvPr>
        </p:nvSpPr>
        <p:spPr>
          <a:xfrm>
            <a:off x="1981200" y="5406198"/>
            <a:ext cx="1085544" cy="8422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3352800" y="5406198"/>
            <a:ext cx="1085544" cy="8422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5"/>
          </p:nvPr>
        </p:nvSpPr>
        <p:spPr>
          <a:xfrm>
            <a:off x="4724400" y="5406198"/>
            <a:ext cx="1085544" cy="8422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/>
          </p:nvPr>
        </p:nvSpPr>
        <p:spPr>
          <a:xfrm>
            <a:off x="609600" y="6412468"/>
            <a:ext cx="5200344" cy="369332"/>
          </a:xfrm>
        </p:spPr>
        <p:txBody>
          <a:bodyPr anchor="b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477000"/>
            <a:ext cx="21336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D7D4EB-63E4-4D69-8136-D386C709E4A5}" type="slidenum">
              <a:rPr lang="it-IT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  <p:pic>
        <p:nvPicPr>
          <p:cNvPr id="24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40800" y="111600"/>
            <a:ext cx="2649600" cy="266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477000"/>
            <a:ext cx="9144000" cy="3825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563563"/>
            <a:ext cx="508000" cy="960437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0"/>
            <a:ext cx="34290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8839200" y="0"/>
            <a:ext cx="3048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8000" y="563563"/>
            <a:ext cx="8178800" cy="461665"/>
          </a:xfrm>
        </p:spPr>
        <p:txBody>
          <a:bodyPr>
            <a:spAutoFit/>
          </a:bodyPr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06217" y="3046511"/>
            <a:ext cx="1708566" cy="400110"/>
          </a:xfrm>
        </p:spPr>
        <p:txBody>
          <a:bodyPr anchor="b">
            <a:spAutoFit/>
          </a:bodyPr>
          <a:lstStyle>
            <a:lvl1pPr marL="0" indent="0">
              <a:buNone/>
              <a:defRPr sz="1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06217" y="1600200"/>
            <a:ext cx="1708566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218" y="3581400"/>
            <a:ext cx="1708566" cy="230832"/>
          </a:xfrm>
        </p:spPr>
        <p:txBody>
          <a:bodyPr anchor="b">
            <a:spAutoFit/>
          </a:bodyPr>
          <a:lstStyle>
            <a:lvl1pPr marL="0" indent="0">
              <a:buNone/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2739817" y="1600200"/>
            <a:ext cx="1708566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873417" y="1600200"/>
            <a:ext cx="1708566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6956217" y="1600200"/>
            <a:ext cx="1708566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7"/>
          </p:nvPr>
        </p:nvSpPr>
        <p:spPr>
          <a:xfrm>
            <a:off x="2743200" y="3046511"/>
            <a:ext cx="1708566" cy="400110"/>
          </a:xfrm>
        </p:spPr>
        <p:txBody>
          <a:bodyPr anchor="b">
            <a:spAutoFit/>
          </a:bodyPr>
          <a:lstStyle>
            <a:lvl1pPr marL="0" indent="0">
              <a:buNone/>
              <a:defRPr sz="1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743201" y="3581400"/>
            <a:ext cx="1708566" cy="230832"/>
          </a:xfrm>
        </p:spPr>
        <p:txBody>
          <a:bodyPr anchor="b">
            <a:spAutoFit/>
          </a:bodyPr>
          <a:lstStyle>
            <a:lvl1pPr marL="0" indent="0">
              <a:buNone/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9"/>
          </p:nvPr>
        </p:nvSpPr>
        <p:spPr>
          <a:xfrm>
            <a:off x="4876800" y="3046511"/>
            <a:ext cx="1708566" cy="400110"/>
          </a:xfrm>
        </p:spPr>
        <p:txBody>
          <a:bodyPr anchor="b">
            <a:spAutoFit/>
          </a:bodyPr>
          <a:lstStyle>
            <a:lvl1pPr marL="0" indent="0">
              <a:buNone/>
              <a:defRPr sz="1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876801" y="3581400"/>
            <a:ext cx="1708566" cy="230832"/>
          </a:xfrm>
        </p:spPr>
        <p:txBody>
          <a:bodyPr anchor="b">
            <a:spAutoFit/>
          </a:bodyPr>
          <a:lstStyle>
            <a:lvl1pPr marL="0" indent="0">
              <a:buNone/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1"/>
          </p:nvPr>
        </p:nvSpPr>
        <p:spPr>
          <a:xfrm>
            <a:off x="6978233" y="3046511"/>
            <a:ext cx="1708566" cy="400110"/>
          </a:xfrm>
        </p:spPr>
        <p:txBody>
          <a:bodyPr anchor="b">
            <a:spAutoFit/>
          </a:bodyPr>
          <a:lstStyle>
            <a:lvl1pPr marL="0" indent="0">
              <a:buNone/>
              <a:defRPr sz="1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978234" y="3581400"/>
            <a:ext cx="1708566" cy="230832"/>
          </a:xfrm>
        </p:spPr>
        <p:txBody>
          <a:bodyPr anchor="b">
            <a:spAutoFit/>
          </a:bodyPr>
          <a:lstStyle>
            <a:lvl1pPr marL="0" indent="0">
              <a:buNone/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Slide Number Placeholder 8"/>
          <p:cNvSpPr>
            <a:spLocks noGrp="1"/>
          </p:cNvSpPr>
          <p:nvPr>
            <p:ph type="sldNum" sz="quarter" idx="23"/>
          </p:nvPr>
        </p:nvSpPr>
        <p:spPr>
          <a:xfrm>
            <a:off x="6553200" y="6477000"/>
            <a:ext cx="2133600" cy="38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FC7A1-ED40-4100-8863-3C4E8592AEF9}" type="slidenum">
              <a:rPr lang="it-IT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  <p:pic>
        <p:nvPicPr>
          <p:cNvPr id="30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40800" y="111600"/>
            <a:ext cx="2649600" cy="266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77000"/>
            <a:ext cx="9144000" cy="3825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63563"/>
            <a:ext cx="508000" cy="960437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4290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839200" y="0"/>
            <a:ext cx="3048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MS PGothic" pitchFamily="34" charset="-12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06425" y="3306763"/>
          <a:ext cx="8058150" cy="2867025"/>
        </p:xfrm>
        <a:graphic>
          <a:graphicData uri="http://schemas.openxmlformats.org/drawingml/2006/table">
            <a:tbl>
              <a:tblPr/>
              <a:tblGrid>
                <a:gridCol w="2014538"/>
                <a:gridCol w="2014537"/>
                <a:gridCol w="2014538"/>
                <a:gridCol w="2014537"/>
              </a:tblGrid>
              <a:tr h="9556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Click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to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edit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Master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title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style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Click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to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edit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Master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title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Click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to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edit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Master 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title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Click to edit Master title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Click to edit Master title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Click to edit Master title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Click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to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edit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Master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title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Click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to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edit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Master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title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Click to edit Master title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Click to edit Master title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Click to edit Master title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Click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to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edit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Master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title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8000" y="563563"/>
            <a:ext cx="8178800" cy="461665"/>
          </a:xfrm>
        </p:spPr>
        <p:txBody>
          <a:bodyPr>
            <a:spAutoFit/>
          </a:bodyPr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00200"/>
            <a:ext cx="1708566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2787234" y="1600200"/>
            <a:ext cx="1708566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800600" y="1600200"/>
            <a:ext cx="1708566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6781800" y="1600200"/>
            <a:ext cx="1708566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6477000"/>
            <a:ext cx="2133600" cy="38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42ED85-92F6-4E98-80FB-895AEBB0E2D3}" type="slidenum">
              <a:rPr lang="it-IT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  <p:pic>
        <p:nvPicPr>
          <p:cNvPr id="19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40800" y="111600"/>
            <a:ext cx="2649600" cy="266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477000"/>
            <a:ext cx="9144000" cy="3825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7"/>
          <p:cNvSpPr/>
          <p:nvPr userDrawn="1"/>
        </p:nvSpPr>
        <p:spPr>
          <a:xfrm>
            <a:off x="0" y="0"/>
            <a:ext cx="34290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8"/>
          <p:cNvSpPr/>
          <p:nvPr userDrawn="1"/>
        </p:nvSpPr>
        <p:spPr>
          <a:xfrm>
            <a:off x="8839200" y="0"/>
            <a:ext cx="3048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800600"/>
            <a:ext cx="7772400" cy="9143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43400"/>
            <a:ext cx="7772400" cy="457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77000"/>
            <a:ext cx="21336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7849BF-9A6F-4663-BE0A-EE1AB5961F5A}" type="slidenum">
              <a:rPr lang="it-IT"/>
              <a:pPr/>
              <a:t>‹#›</a:t>
            </a:fld>
            <a:endParaRPr lang="it-IT"/>
          </a:p>
        </p:txBody>
      </p:sp>
      <p:pic>
        <p:nvPicPr>
          <p:cNvPr id="9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40800" y="111600"/>
            <a:ext cx="2649600" cy="266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6477000"/>
            <a:ext cx="9144000" cy="3825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0" y="563563"/>
            <a:ext cx="508000" cy="960437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Rectangle 8"/>
          <p:cNvSpPr/>
          <p:nvPr userDrawn="1"/>
        </p:nvSpPr>
        <p:spPr>
          <a:xfrm>
            <a:off x="0" y="0"/>
            <a:ext cx="34290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Rectangle 9"/>
          <p:cNvSpPr/>
          <p:nvPr userDrawn="1"/>
        </p:nvSpPr>
        <p:spPr>
          <a:xfrm>
            <a:off x="8839200" y="0"/>
            <a:ext cx="3048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63563"/>
            <a:ext cx="8178800" cy="461665"/>
          </a:xfrm>
        </p:spPr>
        <p:txBody>
          <a:bodyPr>
            <a:spAutoFit/>
          </a:bodyPr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535113"/>
            <a:ext cx="8178800" cy="369332"/>
          </a:xfrm>
        </p:spPr>
        <p:txBody>
          <a:bodyPr anchor="b">
            <a:spAutoFit/>
          </a:bodyPr>
          <a:lstStyle>
            <a:lvl1pPr marL="0" indent="0">
              <a:buNone/>
              <a:defRPr sz="18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00200" y="2057400"/>
            <a:ext cx="6096000" cy="338554"/>
          </a:xfrm>
        </p:spPr>
        <p:txBody>
          <a:bodyPr anchor="b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7"/>
          </p:nvPr>
        </p:nvSpPr>
        <p:spPr>
          <a:xfrm>
            <a:off x="457200" y="4648200"/>
            <a:ext cx="1905000" cy="1477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8"/>
          </p:nvPr>
        </p:nvSpPr>
        <p:spPr>
          <a:xfrm>
            <a:off x="2590800" y="4648200"/>
            <a:ext cx="1905000" cy="1477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9"/>
          </p:nvPr>
        </p:nvSpPr>
        <p:spPr>
          <a:xfrm>
            <a:off x="4724400" y="4648200"/>
            <a:ext cx="1905000" cy="1477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0"/>
          </p:nvPr>
        </p:nvSpPr>
        <p:spPr>
          <a:xfrm>
            <a:off x="6858000" y="4648200"/>
            <a:ext cx="1905000" cy="1477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6553200" y="6477000"/>
            <a:ext cx="2133600" cy="38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247D82-7062-4E1B-866E-72F10CB95EDE}" type="slidenum">
              <a:rPr lang="it-IT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  <p:pic>
        <p:nvPicPr>
          <p:cNvPr id="15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40800" y="111600"/>
            <a:ext cx="2649600" cy="266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477000"/>
            <a:ext cx="9144000" cy="3825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7"/>
          <p:cNvSpPr/>
          <p:nvPr userDrawn="1"/>
        </p:nvSpPr>
        <p:spPr>
          <a:xfrm>
            <a:off x="0" y="563563"/>
            <a:ext cx="508000" cy="960437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8"/>
          <p:cNvSpPr/>
          <p:nvPr userDrawn="1"/>
        </p:nvSpPr>
        <p:spPr>
          <a:xfrm>
            <a:off x="0" y="0"/>
            <a:ext cx="34290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8839200" y="0"/>
            <a:ext cx="3048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63563"/>
            <a:ext cx="8178800" cy="461665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24000"/>
            <a:ext cx="8178800" cy="4602163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77000"/>
            <a:ext cx="21336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22E49F-3024-4E05-A847-179953DD0571}" type="slidenum">
              <a:rPr lang="it-IT"/>
              <a:pPr/>
              <a:t>‹#›</a:t>
            </a:fld>
            <a:endParaRPr lang="it-IT"/>
          </a:p>
        </p:txBody>
      </p:sp>
      <p:pic>
        <p:nvPicPr>
          <p:cNvPr id="11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40800" y="111600"/>
            <a:ext cx="2649600" cy="266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6477000"/>
            <a:ext cx="9144000" cy="3825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7"/>
          <p:cNvSpPr/>
          <p:nvPr userDrawn="1"/>
        </p:nvSpPr>
        <p:spPr>
          <a:xfrm>
            <a:off x="0" y="563563"/>
            <a:ext cx="508000" cy="960437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34290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angle 9"/>
          <p:cNvSpPr/>
          <p:nvPr userDrawn="1"/>
        </p:nvSpPr>
        <p:spPr>
          <a:xfrm>
            <a:off x="8839200" y="0"/>
            <a:ext cx="3048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08000" y="1025525"/>
            <a:ext cx="8331200" cy="3683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Click to edit Master title style</a:t>
            </a:r>
            <a:endParaRPr lang="it-IT" sz="18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63563"/>
            <a:ext cx="8178800" cy="461665"/>
          </a:xfrm>
        </p:spPr>
        <p:txBody>
          <a:bodyPr>
            <a:spAutoFit/>
          </a:bodyPr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524000"/>
            <a:ext cx="3987800" cy="46021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477000"/>
            <a:ext cx="21336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A1E971-3659-4EDB-B6D5-4120451AD6CF}" type="slidenum">
              <a:rPr lang="it-IT"/>
              <a:pPr/>
              <a:t>‹#›</a:t>
            </a:fld>
            <a:endParaRPr lang="it-IT"/>
          </a:p>
        </p:txBody>
      </p:sp>
      <p:pic>
        <p:nvPicPr>
          <p:cNvPr id="12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40800" y="111600"/>
            <a:ext cx="2649600" cy="266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6477000"/>
            <a:ext cx="9144000" cy="3825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0" y="563563"/>
            <a:ext cx="508000" cy="960437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Rectangle 8"/>
          <p:cNvSpPr/>
          <p:nvPr userDrawn="1"/>
        </p:nvSpPr>
        <p:spPr>
          <a:xfrm>
            <a:off x="0" y="0"/>
            <a:ext cx="34290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Rectangle 9"/>
          <p:cNvSpPr/>
          <p:nvPr userDrawn="1"/>
        </p:nvSpPr>
        <p:spPr>
          <a:xfrm>
            <a:off x="8839200" y="0"/>
            <a:ext cx="3048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63563"/>
            <a:ext cx="8178800" cy="461665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535113"/>
            <a:ext cx="8178800" cy="369332"/>
          </a:xfrm>
        </p:spPr>
        <p:txBody>
          <a:bodyPr anchor="b">
            <a:sp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00200" y="2057400"/>
            <a:ext cx="6096000" cy="338554"/>
          </a:xfrm>
        </p:spPr>
        <p:txBody>
          <a:bodyPr anchor="b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7"/>
          </p:nvPr>
        </p:nvSpPr>
        <p:spPr>
          <a:xfrm>
            <a:off x="457200" y="4648200"/>
            <a:ext cx="1905000" cy="1477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8"/>
          </p:nvPr>
        </p:nvSpPr>
        <p:spPr>
          <a:xfrm>
            <a:off x="2590800" y="4648200"/>
            <a:ext cx="1905000" cy="1477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9"/>
          </p:nvPr>
        </p:nvSpPr>
        <p:spPr>
          <a:xfrm>
            <a:off x="4724400" y="4648200"/>
            <a:ext cx="1905000" cy="1477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0"/>
          </p:nvPr>
        </p:nvSpPr>
        <p:spPr>
          <a:xfrm>
            <a:off x="6858000" y="4648200"/>
            <a:ext cx="1905000" cy="1477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6553200" y="6477000"/>
            <a:ext cx="2133600" cy="38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247D82-7062-4E1B-866E-72F10CB95EDE}" type="slidenum">
              <a:rPr lang="it-IT"/>
              <a:pPr/>
              <a:t>‹#›</a:t>
            </a:fld>
            <a:endParaRPr lang="it-IT"/>
          </a:p>
        </p:txBody>
      </p:sp>
      <p:pic>
        <p:nvPicPr>
          <p:cNvPr id="15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40800" y="111600"/>
            <a:ext cx="2649600" cy="266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563563"/>
            <a:ext cx="508000" cy="960437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7"/>
          <p:cNvSpPr/>
          <p:nvPr userDrawn="1"/>
        </p:nvSpPr>
        <p:spPr>
          <a:xfrm>
            <a:off x="0" y="0"/>
            <a:ext cx="34290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8"/>
          <p:cNvSpPr/>
          <p:nvPr userDrawn="1"/>
        </p:nvSpPr>
        <p:spPr>
          <a:xfrm>
            <a:off x="8839200" y="0"/>
            <a:ext cx="3048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angle 9"/>
          <p:cNvSpPr/>
          <p:nvPr userDrawn="1"/>
        </p:nvSpPr>
        <p:spPr>
          <a:xfrm>
            <a:off x="0" y="6477000"/>
            <a:ext cx="9144000" cy="3825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63563"/>
            <a:ext cx="2921001" cy="830997"/>
          </a:xfrm>
        </p:spPr>
        <p:txBody>
          <a:bodyPr anchor="b">
            <a:spAutoFit/>
          </a:bodyPr>
          <a:lstStyle>
            <a:lvl1pPr algn="l">
              <a:defRPr sz="2400" b="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63563"/>
            <a:ext cx="5111750" cy="5562600"/>
          </a:xfr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23999"/>
            <a:ext cx="2921000" cy="46021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477000"/>
            <a:ext cx="21336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8F7E3F-1050-4DBD-B682-ECE3FBA76E00}" type="slidenum">
              <a:rPr lang="it-IT"/>
              <a:pPr/>
              <a:t>‹#›</a:t>
            </a:fld>
            <a:endParaRPr lang="it-IT"/>
          </a:p>
        </p:txBody>
      </p:sp>
      <p:pic>
        <p:nvPicPr>
          <p:cNvPr id="11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40800" y="111600"/>
            <a:ext cx="2649600" cy="266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0" y="563563"/>
            <a:ext cx="508000" cy="960437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Rectangle 7"/>
          <p:cNvSpPr/>
          <p:nvPr userDrawn="1"/>
        </p:nvSpPr>
        <p:spPr>
          <a:xfrm>
            <a:off x="0" y="0"/>
            <a:ext cx="34290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Rectangle 8"/>
          <p:cNvSpPr/>
          <p:nvPr userDrawn="1"/>
        </p:nvSpPr>
        <p:spPr>
          <a:xfrm>
            <a:off x="8839200" y="0"/>
            <a:ext cx="3048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" name="Rectangle 9"/>
          <p:cNvSpPr/>
          <p:nvPr userDrawn="1"/>
        </p:nvSpPr>
        <p:spPr>
          <a:xfrm>
            <a:off x="0" y="6477000"/>
            <a:ext cx="9144000" cy="3825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8000" y="563563"/>
            <a:ext cx="2921001" cy="830997"/>
          </a:xfrm>
        </p:spPr>
        <p:txBody>
          <a:bodyPr anchor="b">
            <a:spAutoFit/>
          </a:bodyPr>
          <a:lstStyle>
            <a:lvl1pPr algn="l">
              <a:defRPr sz="2400" b="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523999"/>
            <a:ext cx="5181600" cy="3733801"/>
          </a:xfr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523999"/>
            <a:ext cx="2590799" cy="46021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1"/>
          </p:nvPr>
        </p:nvSpPr>
        <p:spPr>
          <a:xfrm>
            <a:off x="609600" y="5406198"/>
            <a:ext cx="1085544" cy="8422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3"/>
          </p:nvPr>
        </p:nvSpPr>
        <p:spPr>
          <a:xfrm>
            <a:off x="1981200" y="5406198"/>
            <a:ext cx="1085544" cy="8422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3352800" y="5406198"/>
            <a:ext cx="1085544" cy="8422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5"/>
          </p:nvPr>
        </p:nvSpPr>
        <p:spPr>
          <a:xfrm>
            <a:off x="4724400" y="5406198"/>
            <a:ext cx="1085544" cy="8422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/>
          </p:nvPr>
        </p:nvSpPr>
        <p:spPr>
          <a:xfrm>
            <a:off x="609600" y="6412468"/>
            <a:ext cx="5200344" cy="369332"/>
          </a:xfrm>
        </p:spPr>
        <p:txBody>
          <a:bodyPr anchor="b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477000"/>
            <a:ext cx="21336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CF3725-E02B-44F2-84CE-AADAFC974496}" type="slidenum">
              <a:rPr lang="it-IT"/>
              <a:pPr/>
              <a:t>‹#›</a:t>
            </a:fld>
            <a:endParaRPr lang="it-IT"/>
          </a:p>
        </p:txBody>
      </p:sp>
      <p:pic>
        <p:nvPicPr>
          <p:cNvPr id="24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40800" y="111600"/>
            <a:ext cx="2649600" cy="266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/>
          <p:nvPr userDrawn="1"/>
        </p:nvSpPr>
        <p:spPr>
          <a:xfrm>
            <a:off x="0" y="6477000"/>
            <a:ext cx="9144000" cy="3825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Rectangle 7"/>
          <p:cNvSpPr/>
          <p:nvPr userDrawn="1"/>
        </p:nvSpPr>
        <p:spPr>
          <a:xfrm>
            <a:off x="0" y="563563"/>
            <a:ext cx="508000" cy="960437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6" name="Rectangle 8"/>
          <p:cNvSpPr/>
          <p:nvPr userDrawn="1"/>
        </p:nvSpPr>
        <p:spPr>
          <a:xfrm>
            <a:off x="0" y="0"/>
            <a:ext cx="34290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7" name="Rectangle 9"/>
          <p:cNvSpPr/>
          <p:nvPr userDrawn="1"/>
        </p:nvSpPr>
        <p:spPr>
          <a:xfrm>
            <a:off x="8839200" y="0"/>
            <a:ext cx="3048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8000" y="563563"/>
            <a:ext cx="8178800" cy="461665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06217" y="3200400"/>
            <a:ext cx="1708566" cy="246221"/>
          </a:xfrm>
        </p:spPr>
        <p:txBody>
          <a:bodyPr anchor="b">
            <a:spAutoFit/>
          </a:bodyPr>
          <a:lstStyle>
            <a:lvl1pPr marL="0" indent="0"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06217" y="1600200"/>
            <a:ext cx="1708566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218" y="3581400"/>
            <a:ext cx="1708566" cy="230832"/>
          </a:xfrm>
        </p:spPr>
        <p:txBody>
          <a:bodyPr anchor="b">
            <a:spAutoFit/>
          </a:bodyPr>
          <a:lstStyle>
            <a:lvl1pPr marL="0" indent="0">
              <a:buNone/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2739817" y="1600200"/>
            <a:ext cx="1708566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873417" y="1600200"/>
            <a:ext cx="1708566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6956217" y="1600200"/>
            <a:ext cx="1708566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7"/>
          </p:nvPr>
        </p:nvSpPr>
        <p:spPr>
          <a:xfrm>
            <a:off x="2743200" y="3200400"/>
            <a:ext cx="1708566" cy="246221"/>
          </a:xfrm>
        </p:spPr>
        <p:txBody>
          <a:bodyPr anchor="b">
            <a:spAutoFit/>
          </a:bodyPr>
          <a:lstStyle>
            <a:lvl1pPr marL="0" indent="0"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743201" y="3581400"/>
            <a:ext cx="1708566" cy="230832"/>
          </a:xfrm>
        </p:spPr>
        <p:txBody>
          <a:bodyPr anchor="b">
            <a:spAutoFit/>
          </a:bodyPr>
          <a:lstStyle>
            <a:lvl1pPr marL="0" indent="0">
              <a:buNone/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9"/>
          </p:nvPr>
        </p:nvSpPr>
        <p:spPr>
          <a:xfrm>
            <a:off x="4876800" y="3200400"/>
            <a:ext cx="1708566" cy="246221"/>
          </a:xfrm>
        </p:spPr>
        <p:txBody>
          <a:bodyPr anchor="b">
            <a:spAutoFit/>
          </a:bodyPr>
          <a:lstStyle>
            <a:lvl1pPr marL="0" indent="0"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876801" y="3581400"/>
            <a:ext cx="1708566" cy="230832"/>
          </a:xfrm>
        </p:spPr>
        <p:txBody>
          <a:bodyPr anchor="b">
            <a:spAutoFit/>
          </a:bodyPr>
          <a:lstStyle>
            <a:lvl1pPr marL="0" indent="0">
              <a:buNone/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1"/>
          </p:nvPr>
        </p:nvSpPr>
        <p:spPr>
          <a:xfrm>
            <a:off x="6978233" y="3200400"/>
            <a:ext cx="1708566" cy="246221"/>
          </a:xfrm>
        </p:spPr>
        <p:txBody>
          <a:bodyPr anchor="b">
            <a:spAutoFit/>
          </a:bodyPr>
          <a:lstStyle>
            <a:lvl1pPr marL="0" indent="0"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978234" y="3581400"/>
            <a:ext cx="1708566" cy="230832"/>
          </a:xfrm>
        </p:spPr>
        <p:txBody>
          <a:bodyPr anchor="b">
            <a:spAutoFit/>
          </a:bodyPr>
          <a:lstStyle>
            <a:lvl1pPr marL="0" indent="0">
              <a:buNone/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Slide Number Placeholder 8"/>
          <p:cNvSpPr>
            <a:spLocks noGrp="1"/>
          </p:cNvSpPr>
          <p:nvPr>
            <p:ph type="sldNum" sz="quarter" idx="23"/>
          </p:nvPr>
        </p:nvSpPr>
        <p:spPr>
          <a:xfrm>
            <a:off x="6553200" y="6477000"/>
            <a:ext cx="2133600" cy="38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DD9B3-EE2E-49AE-9EA0-FC3420ED9635}" type="slidenum">
              <a:rPr lang="it-IT"/>
              <a:pPr/>
              <a:t>‹#›</a:t>
            </a:fld>
            <a:endParaRPr lang="it-IT"/>
          </a:p>
        </p:txBody>
      </p:sp>
      <p:pic>
        <p:nvPicPr>
          <p:cNvPr id="30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40800" y="111600"/>
            <a:ext cx="2649600" cy="266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77000"/>
            <a:ext cx="9144000" cy="382588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63563"/>
            <a:ext cx="508000" cy="960437"/>
          </a:xfrm>
          <a:prstGeom prst="rect">
            <a:avLst/>
          </a:prstGeom>
          <a:solidFill>
            <a:srgbClr val="DD5B2E"/>
          </a:solidFill>
          <a:ln w="0" cap="flat" cmpd="sng" algn="ctr">
            <a:solidFill>
              <a:srgbClr val="DD5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4290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839200" y="0"/>
            <a:ext cx="304800" cy="344488"/>
          </a:xfrm>
          <a:prstGeom prst="rect">
            <a:avLst/>
          </a:prstGeom>
          <a:solidFill>
            <a:srgbClr val="BCBFBD"/>
          </a:solidFill>
          <a:ln w="0" cap="flat" cmpd="sng" algn="ctr">
            <a:solidFill>
              <a:srgbClr val="BCBF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ea typeface="ＭＳ Ｐゴシック" charset="-128"/>
            </a:endParaRPr>
          </a:p>
        </p:txBody>
      </p:sp>
      <p:graphicFrame>
        <p:nvGraphicFramePr>
          <p:cNvPr id="12" name="Table 10"/>
          <p:cNvGraphicFramePr>
            <a:graphicFrameLocks noGrp="1"/>
          </p:cNvGraphicFramePr>
          <p:nvPr/>
        </p:nvGraphicFramePr>
        <p:xfrm>
          <a:off x="606425" y="3306763"/>
          <a:ext cx="8058150" cy="2867025"/>
        </p:xfrm>
        <a:graphic>
          <a:graphicData uri="http://schemas.openxmlformats.org/drawingml/2006/table">
            <a:tbl>
              <a:tblPr/>
              <a:tblGrid>
                <a:gridCol w="2014538"/>
                <a:gridCol w="2014537"/>
                <a:gridCol w="2014538"/>
                <a:gridCol w="2014537"/>
              </a:tblGrid>
              <a:tr h="9556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Click to edit Master title style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Click to edit Master title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Click to edit Master title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Click to edit Master title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Click to edit Master title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Click to edit Master title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Click to edit Master title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Click to edit Master title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Click to edit Master title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Click to edit Master title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Click to edit Master title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Click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to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edit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 Master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title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 style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8000" y="563563"/>
            <a:ext cx="8178800" cy="461665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00200"/>
            <a:ext cx="1708566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2787234" y="1600200"/>
            <a:ext cx="1708566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800600" y="1600200"/>
            <a:ext cx="1708566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6781800" y="1600200"/>
            <a:ext cx="1708566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6477000"/>
            <a:ext cx="2133600" cy="38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51E960-03D6-4E7C-860B-DC4B20C80C4E}" type="slidenum">
              <a:rPr lang="it-IT"/>
              <a:pPr/>
              <a:t>‹#›</a:t>
            </a:fld>
            <a:endParaRPr lang="it-IT"/>
          </a:p>
        </p:txBody>
      </p:sp>
      <p:pic>
        <p:nvPicPr>
          <p:cNvPr id="19" name="Picture 2" descr="J:\Proj\A\A-DWG\dra\LOGOTIPI\dappolonia rina group\Marchio 2012\13 MARCHIO STANDARD PICCOLO+RINA\RGB\Standard piccolo+Rina 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40800" y="111600"/>
            <a:ext cx="2649600" cy="266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4592E4-313C-4DDD-8FAC-CB6B65EF1E8D}" type="datetime1">
              <a:rPr lang="it-IT" smtClean="0"/>
              <a:pPr/>
              <a:t>29/10/2013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953F03A-0A79-4C13-9110-45E298ABE297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badi MT Condensed Light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badi MT Condensed Light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badi MT Condensed Light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badi MT Condensed Light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badi MT Condensed Light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badi MT Condensed Light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badi MT Condensed Light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badi MT Condensed Light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it-IT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D31A85-E50A-42B5-9AFD-97ED12F7497C}" type="datetime1">
              <a:rPr lang="it-IT" smtClean="0">
                <a:ea typeface="MS PGothic" pitchFamily="34" charset="-128"/>
              </a:rPr>
              <a:pPr/>
              <a:t>29/10/2013</a:t>
            </a:fld>
            <a:endParaRPr lang="it-IT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A046D28-5919-42EF-A33E-3D887774B20B}" type="slidenum">
              <a:rPr lang="it-IT" smtClean="0">
                <a:ea typeface="MS PGothic" pitchFamily="34" charset="-128"/>
              </a:rPr>
              <a:pPr/>
              <a:t>‹#›</a:t>
            </a:fld>
            <a:endParaRPr lang="it-IT"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badi MT Condensed Light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badi MT Condensed Light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badi MT Condensed Light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badi MT Condensed Light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badi MT Condensed Light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badi MT Condensed Light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badi MT Condensed Light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badi MT Condensed Light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appolonia@dappolonia.it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 txBox="1">
            <a:spLocks/>
          </p:cNvSpPr>
          <p:nvPr/>
        </p:nvSpPr>
        <p:spPr bwMode="auto">
          <a:xfrm>
            <a:off x="323528" y="638132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Ottobre 2012</a:t>
            </a: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Title 8"/>
          <p:cNvSpPr>
            <a:spLocks noGrp="1"/>
          </p:cNvSpPr>
          <p:nvPr>
            <p:ph type="ctrTitle"/>
          </p:nvPr>
        </p:nvSpPr>
        <p:spPr>
          <a:xfrm>
            <a:off x="5508104" y="3196133"/>
            <a:ext cx="3240360" cy="830997"/>
          </a:xfrm>
        </p:spPr>
        <p:txBody>
          <a:bodyPr/>
          <a:lstStyle/>
          <a:p>
            <a:r>
              <a:rPr lang="it-IT" dirty="0" smtClean="0"/>
              <a:t>I PAES e la loro messa in pratica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472514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WORKSHORP CONURBANT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Rubano (PD) 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29 Ottobre 2013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34875"/>
            <a:ext cx="8326438" cy="3046988"/>
          </a:xfrm>
        </p:spPr>
        <p:txBody>
          <a:bodyPr/>
          <a:lstStyle/>
          <a:p>
            <a:pPr algn="r" eaLnBrk="1" hangingPunct="1"/>
            <a:r>
              <a:rPr lang="it-IT" sz="4000" dirty="0" smtClean="0">
                <a:solidFill>
                  <a:schemeClr val="tx1"/>
                </a:solidFill>
                <a:latin typeface="+mn-lt"/>
              </a:rPr>
              <a:t>il</a:t>
            </a:r>
            <a:r>
              <a:rPr lang="it-IT" sz="4000" dirty="0" smtClean="0">
                <a:solidFill>
                  <a:srgbClr val="CC0000"/>
                </a:solidFill>
                <a:latin typeface="+mn-lt"/>
              </a:rPr>
              <a:t> cammino di </a:t>
            </a:r>
            <a:r>
              <a:rPr lang="it-IT" sz="4000" dirty="0" err="1" smtClean="0">
                <a:solidFill>
                  <a:srgbClr val="CC0000"/>
                </a:solidFill>
                <a:latin typeface="+mn-lt"/>
              </a:rPr>
              <a:t>genova</a:t>
            </a:r>
            <a:r>
              <a:rPr lang="it-IT" sz="4000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it-IT" sz="4000" dirty="0" smtClean="0">
                <a:solidFill>
                  <a:schemeClr val="tx1"/>
                </a:solidFill>
                <a:latin typeface="+mn-lt"/>
              </a:rPr>
              <a:t>verso la</a:t>
            </a:r>
            <a:r>
              <a:rPr lang="it-IT" sz="4000" dirty="0" smtClean="0">
                <a:solidFill>
                  <a:srgbClr val="CC0000"/>
                </a:solidFill>
                <a:latin typeface="+mn-lt"/>
              </a:rPr>
              <a:t> </a:t>
            </a:r>
            <a:br>
              <a:rPr lang="it-IT" sz="4000" dirty="0" smtClean="0">
                <a:solidFill>
                  <a:srgbClr val="CC0000"/>
                </a:solidFill>
                <a:latin typeface="+mn-lt"/>
              </a:rPr>
            </a:br>
            <a:r>
              <a:rPr lang="it-IT" sz="4000" dirty="0" smtClean="0">
                <a:solidFill>
                  <a:srgbClr val="CC0000"/>
                </a:solidFill>
                <a:latin typeface="+mn-lt"/>
              </a:rPr>
              <a:t>sostenibilità    </a:t>
            </a:r>
            <a:br>
              <a:rPr lang="it-IT" sz="4000" dirty="0" smtClean="0">
                <a:solidFill>
                  <a:srgbClr val="CC0000"/>
                </a:solidFill>
                <a:latin typeface="+mn-lt"/>
              </a:rPr>
            </a:br>
            <a:r>
              <a:rPr lang="it-IT" sz="2800" dirty="0" smtClean="0">
                <a:solidFill>
                  <a:srgbClr val="CC0000"/>
                </a:solidFill>
                <a:latin typeface="+mn-lt"/>
              </a:rPr>
              <a:t> </a:t>
            </a:r>
            <a:br>
              <a:rPr lang="it-IT" sz="2800" dirty="0" smtClean="0">
                <a:solidFill>
                  <a:srgbClr val="CC0000"/>
                </a:solidFill>
                <a:latin typeface="+mn-lt"/>
              </a:rPr>
            </a:br>
            <a:r>
              <a:rPr lang="it-IT" sz="2800" dirty="0" smtClean="0">
                <a:latin typeface="+mn-lt"/>
              </a:rPr>
              <a:t>il </a:t>
            </a:r>
            <a:r>
              <a:rPr lang="it-IT" sz="2800" dirty="0" smtClean="0">
                <a:solidFill>
                  <a:srgbClr val="0088B8"/>
                </a:solidFill>
                <a:latin typeface="+mn-lt"/>
              </a:rPr>
              <a:t>patto dei sindaci</a:t>
            </a:r>
            <a:r>
              <a:rPr lang="it-IT" sz="2800" dirty="0" smtClean="0">
                <a:latin typeface="+mn-lt"/>
              </a:rPr>
              <a:t> </a:t>
            </a:r>
            <a:br>
              <a:rPr lang="it-IT" sz="2800" dirty="0" smtClean="0">
                <a:latin typeface="+mn-lt"/>
              </a:rPr>
            </a:br>
            <a:r>
              <a:rPr lang="it-IT" sz="2800" dirty="0" smtClean="0">
                <a:latin typeface="+mn-lt"/>
              </a:rPr>
              <a:t>il </a:t>
            </a:r>
            <a:r>
              <a:rPr lang="it-IT" sz="2800" dirty="0" smtClean="0">
                <a:solidFill>
                  <a:srgbClr val="0088B8"/>
                </a:solidFill>
                <a:latin typeface="+mn-lt"/>
              </a:rPr>
              <a:t>SEAP</a:t>
            </a:r>
            <a:r>
              <a:rPr lang="it-IT" sz="2800" dirty="0" smtClean="0">
                <a:latin typeface="+mn-lt"/>
              </a:rPr>
              <a:t> </a:t>
            </a:r>
            <a:br>
              <a:rPr lang="it-IT" sz="2800" dirty="0" smtClean="0">
                <a:latin typeface="+mn-lt"/>
              </a:rPr>
            </a:br>
            <a:r>
              <a:rPr lang="it-IT" sz="2800" dirty="0" smtClean="0">
                <a:latin typeface="+mn-lt"/>
              </a:rPr>
              <a:t>il </a:t>
            </a:r>
            <a:r>
              <a:rPr lang="it-IT" sz="2800" dirty="0" smtClean="0">
                <a:solidFill>
                  <a:srgbClr val="0088B8"/>
                </a:solidFill>
                <a:latin typeface="+mn-lt"/>
              </a:rPr>
              <a:t>PUC 2011</a:t>
            </a:r>
          </a:p>
        </p:txBody>
      </p: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8532813" y="2205038"/>
            <a:ext cx="71437" cy="25923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6387" name="Picture 9" descr="today tomorrow"/>
          <p:cNvPicPr>
            <a:picLocks noChangeAspect="1" noChangeArrowheads="1"/>
          </p:cNvPicPr>
          <p:nvPr/>
        </p:nvPicPr>
        <p:blipFill>
          <a:blip r:embed="rId3"/>
          <a:srcRect l="50642" t="6967" b="7491"/>
          <a:stretch>
            <a:fillRect/>
          </a:stretch>
        </p:blipFill>
        <p:spPr bwMode="auto">
          <a:xfrm>
            <a:off x="900113" y="3546475"/>
            <a:ext cx="2735262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5" descr="logo sm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0272" y="692696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Oval 18"/>
          <p:cNvSpPr>
            <a:spLocks noChangeArrowheads="1"/>
          </p:cNvSpPr>
          <p:nvPr/>
        </p:nvSpPr>
        <p:spPr bwMode="auto">
          <a:xfrm>
            <a:off x="539750" y="2997200"/>
            <a:ext cx="3455988" cy="3455988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8A61BA44-6ED9-4556-83E0-E77150143C10}" type="slidenum">
              <a:rPr lang="it-IT" smtClean="0"/>
              <a:pPr/>
              <a:t>10</a:t>
            </a:fld>
            <a:endParaRPr lang="it-IT" smtClean="0"/>
          </a:p>
        </p:txBody>
      </p:sp>
      <p:pic>
        <p:nvPicPr>
          <p:cNvPr id="16393" name="Picture 10" descr="foto_genova_019_vista_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4868863"/>
            <a:ext cx="15843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genova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284538"/>
            <a:ext cx="3024188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41663"/>
            <a:ext cx="8264525" cy="1150937"/>
          </a:xfrm>
        </p:spPr>
        <p:txBody>
          <a:bodyPr/>
          <a:lstStyle/>
          <a:p>
            <a:pPr algn="r" eaLnBrk="1" hangingPunct="1">
              <a:defRPr/>
            </a:pPr>
            <a:r>
              <a:rPr lang="it-IT" sz="3200" dirty="0" smtClean="0">
                <a:latin typeface="Calibri" pitchFamily="34" charset="0"/>
              </a:rPr>
              <a:t>le </a:t>
            </a:r>
            <a:r>
              <a:rPr lang="it-IT" dirty="0" smtClean="0">
                <a:solidFill>
                  <a:srgbClr val="CC0000"/>
                </a:solidFill>
                <a:latin typeface="Calibri" pitchFamily="34" charset="0"/>
              </a:rPr>
              <a:t>aree tematiche:</a:t>
            </a:r>
            <a:br>
              <a:rPr lang="it-IT" dirty="0" smtClean="0">
                <a:solidFill>
                  <a:srgbClr val="CC0000"/>
                </a:solidFill>
                <a:latin typeface="Calibri" pitchFamily="34" charset="0"/>
              </a:rPr>
            </a:br>
            <a:r>
              <a:rPr lang="it-IT" dirty="0" smtClean="0">
                <a:solidFill>
                  <a:srgbClr val="CC0000"/>
                </a:solidFill>
                <a:latin typeface="Calibri" pitchFamily="34" charset="0"/>
              </a:rPr>
              <a:t/>
            </a:r>
            <a:br>
              <a:rPr lang="it-IT" dirty="0" smtClean="0">
                <a:solidFill>
                  <a:srgbClr val="CC0000"/>
                </a:solidFill>
                <a:latin typeface="Calibri" pitchFamily="34" charset="0"/>
              </a:rPr>
            </a:br>
            <a:r>
              <a:rPr lang="it-IT" sz="3200" dirty="0" smtClean="0">
                <a:solidFill>
                  <a:schemeClr val="tx1"/>
                </a:solidFill>
                <a:latin typeface="Calibri" pitchFamily="34" charset="0"/>
              </a:rPr>
              <a:t>edifici efficienti</a:t>
            </a:r>
            <a:br>
              <a:rPr lang="it-IT" sz="32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it-IT" sz="3200" dirty="0" smtClean="0">
                <a:solidFill>
                  <a:schemeClr val="tx1"/>
                </a:solidFill>
                <a:latin typeface="Calibri" pitchFamily="34" charset="0"/>
              </a:rPr>
              <a:t>mobilità sostenibile </a:t>
            </a:r>
            <a:br>
              <a:rPr lang="it-IT" sz="32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it-IT" sz="3200" dirty="0" smtClean="0">
                <a:solidFill>
                  <a:schemeClr val="tx1"/>
                </a:solidFill>
                <a:latin typeface="Calibri" pitchFamily="34" charset="0"/>
              </a:rPr>
              <a:t>energia</a:t>
            </a:r>
            <a:br>
              <a:rPr lang="it-IT" sz="32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it-IT" sz="3200" dirty="0" smtClean="0">
                <a:solidFill>
                  <a:schemeClr val="tx1"/>
                </a:solidFill>
                <a:latin typeface="Calibri" pitchFamily="34" charset="0"/>
              </a:rPr>
              <a:t>porto</a:t>
            </a:r>
            <a:r>
              <a:rPr lang="it-IT" sz="3200" dirty="0" smtClean="0">
                <a:latin typeface="Calibri" pitchFamily="34" charset="0"/>
              </a:rPr>
              <a:t/>
            </a:r>
            <a:br>
              <a:rPr lang="it-IT" sz="3200" dirty="0" smtClean="0">
                <a:latin typeface="Calibri" pitchFamily="34" charset="0"/>
              </a:rPr>
            </a:br>
            <a:r>
              <a:rPr lang="it-IT" sz="3200" dirty="0" smtClean="0">
                <a:latin typeface="Calibri" pitchFamily="34" charset="0"/>
              </a:rPr>
              <a:t/>
            </a:r>
            <a:br>
              <a:rPr lang="it-IT" sz="3200" dirty="0" smtClean="0">
                <a:latin typeface="Calibri" pitchFamily="34" charset="0"/>
              </a:rPr>
            </a:br>
            <a:r>
              <a:rPr lang="it-IT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4 Matrici</a:t>
            </a: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</a:t>
            </a:r>
            <a:r>
              <a:rPr lang="it-IT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-----</a:t>
            </a: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8532813" y="1773238"/>
            <a:ext cx="71437" cy="295275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9460" name="Picture 7" descr="logo sm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479425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0B8E6CAC-55AF-4768-9333-40E926FE4737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12" name="Right Arrow 11"/>
          <p:cNvSpPr/>
          <p:nvPr/>
        </p:nvSpPr>
        <p:spPr>
          <a:xfrm>
            <a:off x="7380288" y="5373688"/>
            <a:ext cx="792162" cy="503237"/>
          </a:xfrm>
          <a:prstGeom prst="rightArrow">
            <a:avLst/>
          </a:prstGeom>
          <a:solidFill>
            <a:srgbClr val="0088B8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9465" name="Picture 11" descr="PortoGenova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773238"/>
            <a:ext cx="15843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logo sm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050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1979613" y="188913"/>
            <a:ext cx="4400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CC0000"/>
                </a:solidFill>
              </a:rPr>
              <a:t>G</a:t>
            </a:r>
            <a:r>
              <a:rPr lang="it-IT">
                <a:solidFill>
                  <a:schemeClr val="bg2"/>
                </a:solidFill>
              </a:rPr>
              <a:t>e</a:t>
            </a:r>
            <a:r>
              <a:rPr lang="it-IT">
                <a:solidFill>
                  <a:srgbClr val="CC0000"/>
                </a:solidFill>
              </a:rPr>
              <a:t>N</a:t>
            </a:r>
            <a:r>
              <a:rPr lang="it-IT">
                <a:solidFill>
                  <a:schemeClr val="bg2"/>
                </a:solidFill>
              </a:rPr>
              <a:t>ova </a:t>
            </a:r>
            <a:br>
              <a:rPr lang="it-IT">
                <a:solidFill>
                  <a:schemeClr val="bg2"/>
                </a:solidFill>
              </a:rPr>
            </a:br>
            <a:r>
              <a:rPr lang="it-IT">
                <a:solidFill>
                  <a:schemeClr val="bg2"/>
                </a:solidFill>
              </a:rPr>
              <a:t>un laboratorio per le smart cities: </a:t>
            </a:r>
          </a:p>
          <a:p>
            <a:r>
              <a:rPr lang="it-IT">
                <a:solidFill>
                  <a:schemeClr val="bg2"/>
                </a:solidFill>
              </a:rPr>
              <a:t>l’</a:t>
            </a:r>
            <a:r>
              <a:rPr lang="it-IT">
                <a:solidFill>
                  <a:srgbClr val="CC0000"/>
                </a:solidFill>
              </a:rPr>
              <a:t>approccio scientifico</a:t>
            </a:r>
            <a:r>
              <a:rPr lang="it-IT">
                <a:solidFill>
                  <a:schemeClr val="bg2"/>
                </a:solidFill>
              </a:rPr>
              <a:t> ai bisogni della città</a:t>
            </a:r>
          </a:p>
        </p:txBody>
      </p:sp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2051050" y="1196975"/>
            <a:ext cx="6481763" cy="7143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08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DBAA3DA7-3D26-4810-B040-C9373193040D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684213" y="1830388"/>
            <a:ext cx="7056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Esempi di </a:t>
            </a:r>
            <a:r>
              <a:rPr lang="it-IT" sz="2800">
                <a:solidFill>
                  <a:srgbClr val="CC0000"/>
                </a:solidFill>
                <a:latin typeface="Calibri" pitchFamily="34" charset="0"/>
              </a:rPr>
              <a:t>tecnologie</a:t>
            </a:r>
            <a:r>
              <a:rPr lang="it-IT">
                <a:latin typeface="Calibri" pitchFamily="34" charset="0"/>
              </a:rPr>
              <a:t> per gli</a:t>
            </a:r>
            <a:r>
              <a:rPr lang="it-IT">
                <a:solidFill>
                  <a:srgbClr val="CC0000"/>
                </a:solidFill>
                <a:latin typeface="Calibri" pitchFamily="34" charset="0"/>
              </a:rPr>
              <a:t>  </a:t>
            </a:r>
            <a:r>
              <a:rPr lang="it-IT" sz="2800">
                <a:solidFill>
                  <a:srgbClr val="CC0000"/>
                </a:solidFill>
                <a:latin typeface="Calibri" pitchFamily="34" charset="0"/>
              </a:rPr>
              <a:t>edifici efficienti</a:t>
            </a:r>
            <a:endParaRPr lang="en-GB" sz="280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831495" y="2793951"/>
            <a:ext cx="3872371" cy="3384376"/>
          </a:xfrm>
          <a:prstGeom prst="rect">
            <a:avLst/>
          </a:prstGeom>
          <a:solidFill>
            <a:srgbClr val="FFFFFF"/>
          </a:solidFill>
          <a:ln w="76200">
            <a:solidFill>
              <a:srgbClr val="C00000">
                <a:alpha val="50000"/>
              </a:srgbClr>
            </a:solidFill>
            <a:miter lim="800000"/>
            <a:headEnd/>
            <a:tailEnd/>
          </a:ln>
          <a:scene3d>
            <a:camera prst="orthographicFront"/>
            <a:lightRig rig="threePt" dir="t">
              <a:rot lat="0" lon="0" rev="2400000"/>
            </a:lightRig>
          </a:scene3d>
          <a:sp3d contourW="12700">
            <a:bevelB/>
            <a:contourClr>
              <a:srgbClr val="C00000"/>
            </a:contourClr>
          </a:sp3d>
        </p:spPr>
        <p:txBody>
          <a:bodyPr>
            <a:spAutoFit/>
          </a:bodyPr>
          <a:lstStyle/>
          <a:p>
            <a:pPr marL="177800" lvl="1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Pompe di calore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Sistemi solari termici e fotovoltaici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Telegestione/domotica (wireless e cablata)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Riduttori di flusso d'acqua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Sistemi di illuminazione efficienti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Metanizzazione di centrali termiche a gasolio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Riqualificazione di centrali termiche ed impianti di climatizzazione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Sostituzione serramenti con inserimento di profili a taglio termico e vetri basso emissivi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Insuflaggio delle "casse vuote“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Coibentazione dei cassonetti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Interventi di rifacimento di facciata con intonaci a  cappotto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503646" y="2793951"/>
            <a:ext cx="3967482" cy="3384376"/>
          </a:xfrm>
          <a:prstGeom prst="rect">
            <a:avLst/>
          </a:prstGeom>
          <a:solidFill>
            <a:srgbClr val="FFFFFF"/>
          </a:solidFill>
          <a:ln w="76200">
            <a:solidFill>
              <a:srgbClr val="C00000">
                <a:alpha val="50000"/>
              </a:srgbClr>
            </a:solidFill>
            <a:miter lim="800000"/>
            <a:headEnd/>
            <a:tailEnd/>
          </a:ln>
          <a:scene3d>
            <a:camera prst="orthographicFront"/>
            <a:lightRig rig="threePt" dir="t">
              <a:rot lat="0" lon="0" rev="2400000"/>
            </a:lightRig>
          </a:scene3d>
          <a:sp3d contourW="12700">
            <a:bevelB/>
            <a:contourClr>
              <a:srgbClr val="C00000"/>
            </a:contourClr>
          </a:sp3d>
        </p:spPr>
        <p:txBody>
          <a:bodyPr>
            <a:spAutoFit/>
          </a:bodyPr>
          <a:lstStyle/>
          <a:p>
            <a:pPr marL="177800" lvl="1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Coperture coibentate con fotovoltaico integrato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Cogenerazione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Trigenerazione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Metanizzazione di centrali termiche ad olio combustibile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Riqualificazione di centrali termiche ed impianti di climatizzazione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Trasformazione delle reti a vapore in reti ad acqua calda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Illuminazione ad alta efficienza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Telegestione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Inverter a rigenerazione da frenatura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Motori ad alta efficienza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21516" name="Picture 13" descr="5-genova-4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1412875"/>
            <a:ext cx="122396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logo sm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050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1979613" y="188913"/>
            <a:ext cx="4400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CC0000"/>
                </a:solidFill>
              </a:rPr>
              <a:t>G</a:t>
            </a:r>
            <a:r>
              <a:rPr lang="it-IT">
                <a:solidFill>
                  <a:schemeClr val="bg2"/>
                </a:solidFill>
              </a:rPr>
              <a:t>e</a:t>
            </a:r>
            <a:r>
              <a:rPr lang="it-IT">
                <a:solidFill>
                  <a:srgbClr val="CC0000"/>
                </a:solidFill>
              </a:rPr>
              <a:t>N</a:t>
            </a:r>
            <a:r>
              <a:rPr lang="it-IT">
                <a:solidFill>
                  <a:schemeClr val="bg2"/>
                </a:solidFill>
              </a:rPr>
              <a:t>ova </a:t>
            </a:r>
            <a:br>
              <a:rPr lang="it-IT">
                <a:solidFill>
                  <a:schemeClr val="bg2"/>
                </a:solidFill>
              </a:rPr>
            </a:br>
            <a:r>
              <a:rPr lang="it-IT">
                <a:solidFill>
                  <a:schemeClr val="bg2"/>
                </a:solidFill>
              </a:rPr>
              <a:t>un laboratorio per le smart cities: </a:t>
            </a:r>
          </a:p>
          <a:p>
            <a:r>
              <a:rPr lang="it-IT">
                <a:solidFill>
                  <a:schemeClr val="bg2"/>
                </a:solidFill>
              </a:rPr>
              <a:t>l’</a:t>
            </a:r>
            <a:r>
              <a:rPr lang="it-IT">
                <a:solidFill>
                  <a:srgbClr val="CC0000"/>
                </a:solidFill>
              </a:rPr>
              <a:t>approccio scientifico</a:t>
            </a:r>
            <a:r>
              <a:rPr lang="it-IT">
                <a:solidFill>
                  <a:schemeClr val="bg2"/>
                </a:solidFill>
              </a:rPr>
              <a:t> ai bisogni della città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2051050" y="1196975"/>
            <a:ext cx="6481763" cy="7143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BD5BAE5F-7449-459D-A709-5A8E9752AA81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395288" y="1773238"/>
            <a:ext cx="6842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Esempi di </a:t>
            </a:r>
            <a:r>
              <a:rPr lang="it-IT" sz="2800">
                <a:solidFill>
                  <a:srgbClr val="CC0000"/>
                </a:solidFill>
                <a:latin typeface="Calibri" pitchFamily="34" charset="0"/>
              </a:rPr>
              <a:t>tecnologie</a:t>
            </a:r>
            <a:r>
              <a:rPr lang="it-IT">
                <a:latin typeface="Calibri" pitchFamily="34" charset="0"/>
              </a:rPr>
              <a:t> per la</a:t>
            </a:r>
            <a:r>
              <a:rPr lang="it-IT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it-IT" sz="2800">
                <a:solidFill>
                  <a:srgbClr val="CC0000"/>
                </a:solidFill>
                <a:latin typeface="Calibri" pitchFamily="34" charset="0"/>
              </a:rPr>
              <a:t>mobilità sostenibile</a:t>
            </a:r>
            <a:endParaRPr lang="en-GB" sz="280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13320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548455" y="2838500"/>
            <a:ext cx="8055151" cy="2840134"/>
          </a:xfrm>
          <a:solidFill>
            <a:srgbClr val="FFFFFF"/>
          </a:solidFill>
          <a:ln w="76200">
            <a:solidFill>
              <a:srgbClr val="C00000">
                <a:alpha val="50000"/>
              </a:srgbClr>
            </a:solidFill>
          </a:ln>
          <a:scene3d>
            <a:camera prst="orthographicFront"/>
            <a:lightRig rig="threePt" dir="t">
              <a:rot lat="0" lon="0" rev="2400000"/>
            </a:lightRig>
          </a:scene3d>
          <a:sp3d contourW="12700">
            <a:bevelB/>
            <a:contourClr>
              <a:srgbClr val="C00000"/>
            </a:contourClr>
          </a:sp3d>
        </p:spPr>
        <p:txBody>
          <a:bodyPr anchor="t">
            <a:spAutoFit/>
          </a:bodyPr>
          <a:lstStyle/>
          <a:p>
            <a:pPr marL="177800" lvl="1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6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Tecnologie e soluzioni ICT per gestione processi base ( componente urbana )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6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Sistemi ed architetture di gestione e supporto alle decisioni ( componente urbana )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6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Tecnologie e processi per safety e security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6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Sensoristica 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6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Infrastrutture e servizi integrati TLC abilitanti le tematiche verticali del Macrosettore Mobilità 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6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Soluzioni e tecnologie per logistica integrata 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6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Soluzioni, tecnologie e materiali avanzati per la riduzione dell' impatto ambientale</a:t>
            </a:r>
            <a:endParaRPr lang="en-US" sz="16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3561" name="Picture 10" descr="1291327548_23369223_1-Immagini-di--Genova-centro-vicino-al-mare-casa-tipica-ligure-per-brevi-soggiorni-1291327548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905375"/>
            <a:ext cx="151447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logo sm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050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1979613" y="188913"/>
            <a:ext cx="4400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CC0000"/>
                </a:solidFill>
              </a:rPr>
              <a:t>G</a:t>
            </a:r>
            <a:r>
              <a:rPr lang="it-IT">
                <a:solidFill>
                  <a:schemeClr val="bg2"/>
                </a:solidFill>
              </a:rPr>
              <a:t>e</a:t>
            </a:r>
            <a:r>
              <a:rPr lang="it-IT">
                <a:solidFill>
                  <a:srgbClr val="CC0000"/>
                </a:solidFill>
              </a:rPr>
              <a:t>N</a:t>
            </a:r>
            <a:r>
              <a:rPr lang="it-IT">
                <a:solidFill>
                  <a:schemeClr val="bg2"/>
                </a:solidFill>
              </a:rPr>
              <a:t>ova </a:t>
            </a:r>
            <a:br>
              <a:rPr lang="it-IT">
                <a:solidFill>
                  <a:schemeClr val="bg2"/>
                </a:solidFill>
              </a:rPr>
            </a:br>
            <a:r>
              <a:rPr lang="it-IT">
                <a:solidFill>
                  <a:schemeClr val="bg2"/>
                </a:solidFill>
              </a:rPr>
              <a:t>un laboratorio per le smart cities: </a:t>
            </a:r>
          </a:p>
          <a:p>
            <a:r>
              <a:rPr lang="it-IT">
                <a:solidFill>
                  <a:schemeClr val="bg2"/>
                </a:solidFill>
              </a:rPr>
              <a:t>l’</a:t>
            </a:r>
            <a:r>
              <a:rPr lang="it-IT">
                <a:solidFill>
                  <a:srgbClr val="CC0000"/>
                </a:solidFill>
              </a:rPr>
              <a:t>approccio scientifico</a:t>
            </a:r>
            <a:r>
              <a:rPr lang="it-IT">
                <a:solidFill>
                  <a:schemeClr val="bg2"/>
                </a:solidFill>
              </a:rPr>
              <a:t> ai bisogni della città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2051050" y="1196975"/>
            <a:ext cx="6481763" cy="7143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098B877D-A4EC-4165-90BB-192B24F45138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468313" y="1541463"/>
            <a:ext cx="6769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Esempi di </a:t>
            </a:r>
            <a:r>
              <a:rPr lang="it-IT" sz="2800">
                <a:solidFill>
                  <a:srgbClr val="CC0000"/>
                </a:solidFill>
                <a:latin typeface="Calibri" pitchFamily="34" charset="0"/>
              </a:rPr>
              <a:t>tecnologie</a:t>
            </a:r>
            <a:r>
              <a:rPr lang="it-IT">
                <a:latin typeface="Calibri" pitchFamily="34" charset="0"/>
              </a:rPr>
              <a:t> per l’ </a:t>
            </a:r>
            <a:r>
              <a:rPr lang="it-IT" sz="2800">
                <a:solidFill>
                  <a:srgbClr val="CC0000"/>
                </a:solidFill>
                <a:latin typeface="Calibri" pitchFamily="34" charset="0"/>
              </a:rPr>
              <a:t>energia</a:t>
            </a:r>
            <a:endParaRPr lang="en-GB" sz="2800">
              <a:solidFill>
                <a:srgbClr val="CC0000"/>
              </a:solidFill>
            </a:endParaRPr>
          </a:p>
        </p:txBody>
      </p:sp>
      <p:sp>
        <p:nvSpPr>
          <p:cNvPr id="14345" name="Text Box 9"/>
          <p:cNvSpPr txBox="1">
            <a:spLocks noGrp="1" noChangeArrowheads="1"/>
          </p:cNvSpPr>
          <p:nvPr>
            <p:ph type="title"/>
          </p:nvPr>
        </p:nvSpPr>
        <p:spPr>
          <a:xfrm>
            <a:off x="608683" y="2340893"/>
            <a:ext cx="7576469" cy="4199194"/>
          </a:xfrm>
          <a:solidFill>
            <a:srgbClr val="FFFFFF"/>
          </a:solidFill>
          <a:ln w="76200">
            <a:solidFill>
              <a:srgbClr val="C00000">
                <a:alpha val="50000"/>
              </a:srgbClr>
            </a:solidFill>
          </a:ln>
          <a:scene3d>
            <a:camera prst="orthographicFront"/>
            <a:lightRig rig="threePt" dir="t">
              <a:rot lat="0" lon="0" rev="2400000"/>
            </a:lightRig>
          </a:scene3d>
          <a:sp3d contourW="12700">
            <a:bevelB/>
            <a:contourClr>
              <a:srgbClr val="C00000"/>
            </a:contourClr>
          </a:sp3d>
        </p:spPr>
        <p:txBody>
          <a:bodyPr anchor="t">
            <a:spAutoFit/>
          </a:bodyPr>
          <a:lstStyle/>
          <a:p>
            <a:pPr marL="177800" lvl="1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Nuove Cabine Primarie e Secondarie automatizzate / telecontrollate </a:t>
            </a:r>
          </a:p>
          <a:p>
            <a:pPr marL="177800" lvl="1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Sostituzione Cavi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Broadband communication/connettività WiMax/fibra ottica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Interruttori BT telecontrollati 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Dispositivi per aumentare la consapevolezza dei consumi e per Active Demand (Smart Info)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Rifasamento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Infrastrutture di ricarica per i veicoli elettrici in ambito pubblico e privato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Building automation 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Trigenerazione su scala urbana 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Teleriscaldamento e teleraffrescamento da energia termica a bassa entalpia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Cogenerazione distribuita a fonte rinnovabile (solare)              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Programmi di Demand Response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Sistemi software per la gestione del Demand Response lato utility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Coperture fv su impianti sportivi/in ambito portuale/superfici urbane da recuperare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Energia eolica in ambito portuale (minieolico)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Impianti solari termodinamici </a:t>
            </a:r>
          </a:p>
          <a:p>
            <a:pPr marL="177800" lvl="1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Impianti ad energia solare mediante pompe di calore elio-assistite e pannelli ibridi</a:t>
            </a:r>
            <a:endParaRPr lang="en-US" sz="14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5609" name="Picture 10" descr="genova_portoantico-acquario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484313"/>
            <a:ext cx="160178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logo sm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050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979613" y="188913"/>
            <a:ext cx="4400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CC0000"/>
                </a:solidFill>
              </a:rPr>
              <a:t>G</a:t>
            </a:r>
            <a:r>
              <a:rPr lang="it-IT">
                <a:solidFill>
                  <a:schemeClr val="bg2"/>
                </a:solidFill>
              </a:rPr>
              <a:t>e</a:t>
            </a:r>
            <a:r>
              <a:rPr lang="it-IT">
                <a:solidFill>
                  <a:srgbClr val="CC0000"/>
                </a:solidFill>
              </a:rPr>
              <a:t>N</a:t>
            </a:r>
            <a:r>
              <a:rPr lang="it-IT">
                <a:solidFill>
                  <a:schemeClr val="bg2"/>
                </a:solidFill>
              </a:rPr>
              <a:t>ova </a:t>
            </a:r>
            <a:br>
              <a:rPr lang="it-IT">
                <a:solidFill>
                  <a:schemeClr val="bg2"/>
                </a:solidFill>
              </a:rPr>
            </a:br>
            <a:r>
              <a:rPr lang="it-IT">
                <a:solidFill>
                  <a:schemeClr val="bg2"/>
                </a:solidFill>
              </a:rPr>
              <a:t>un laboratorio per le smart cities: </a:t>
            </a:r>
          </a:p>
          <a:p>
            <a:r>
              <a:rPr lang="it-IT">
                <a:solidFill>
                  <a:schemeClr val="bg2"/>
                </a:solidFill>
              </a:rPr>
              <a:t>l’</a:t>
            </a:r>
            <a:r>
              <a:rPr lang="it-IT">
                <a:solidFill>
                  <a:srgbClr val="CC0000"/>
                </a:solidFill>
              </a:rPr>
              <a:t>approccio scientifico</a:t>
            </a:r>
            <a:r>
              <a:rPr lang="it-IT">
                <a:solidFill>
                  <a:schemeClr val="bg2"/>
                </a:solidFill>
              </a:rPr>
              <a:t> ai bisogni della città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2051050" y="1196975"/>
            <a:ext cx="6481763" cy="7143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2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73E7EEC3-6412-43A5-A40E-32C05806144E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323850" y="1541463"/>
            <a:ext cx="712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Esempi di </a:t>
            </a:r>
            <a:r>
              <a:rPr lang="it-IT" sz="2800">
                <a:solidFill>
                  <a:srgbClr val="CC0000"/>
                </a:solidFill>
                <a:latin typeface="Calibri" pitchFamily="34" charset="0"/>
              </a:rPr>
              <a:t>tecnologie</a:t>
            </a:r>
            <a:r>
              <a:rPr lang="it-IT">
                <a:latin typeface="Calibri" pitchFamily="34" charset="0"/>
              </a:rPr>
              <a:t> per il </a:t>
            </a:r>
            <a:r>
              <a:rPr lang="it-IT" sz="2800">
                <a:solidFill>
                  <a:srgbClr val="CC0000"/>
                </a:solidFill>
                <a:latin typeface="Calibri" pitchFamily="34" charset="0"/>
              </a:rPr>
              <a:t>porto</a:t>
            </a:r>
            <a:endParaRPr lang="en-GB" sz="2800">
              <a:solidFill>
                <a:srgbClr val="CC00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7544" y="2193181"/>
            <a:ext cx="4896543" cy="2641749"/>
          </a:xfrm>
          <a:prstGeom prst="rect">
            <a:avLst/>
          </a:prstGeom>
          <a:solidFill>
            <a:srgbClr val="FFFFFF"/>
          </a:solidFill>
          <a:ln w="76200">
            <a:solidFill>
              <a:srgbClr val="C00000">
                <a:alpha val="50000"/>
              </a:srgb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400000"/>
            </a:lightRig>
          </a:scene3d>
          <a:sp3d contourW="12700">
            <a:bevelB/>
            <a:contourClr>
              <a:srgbClr val="C00000"/>
            </a:contourClr>
          </a:sp3d>
        </p:spPr>
        <p:txBody>
          <a:bodyPr>
            <a:spAutoFit/>
          </a:bodyPr>
          <a:lstStyle/>
          <a:p>
            <a:pPr marL="177800" lvl="1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Tecnologie e tecniche di campionamento per l'individuazione e definizione delle sorgenti naturali/artificiali di PM e composti gassosi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Tecnologie per l'innovazione nei carburanti per applicazioni marittime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Tecnologie per motrici, trattori e altri automezzi portuali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Navigli commerciali portuali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Attrezzature per la movimentazione dei carichi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Eolico on shore/off-shore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Solare Termico e Fotovoltaico</a:t>
            </a:r>
          </a:p>
          <a:p>
            <a:pPr marL="177800" indent="-177800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dirty="0">
                <a:latin typeface="Calibri" pitchFamily="34" charset="0"/>
              </a:rPr>
              <a:t>Biomassa</a:t>
            </a:r>
          </a:p>
        </p:txBody>
      </p:sp>
      <p:sp>
        <p:nvSpPr>
          <p:cNvPr id="11272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3341390" y="4130030"/>
            <a:ext cx="4896543" cy="2477601"/>
          </a:xfrm>
          <a:solidFill>
            <a:srgbClr val="FFFFFF"/>
          </a:solidFill>
          <a:ln w="76200">
            <a:solidFill>
              <a:srgbClr val="C00000">
                <a:alpha val="50000"/>
              </a:srgbClr>
            </a:solidFill>
          </a:ln>
          <a:scene3d>
            <a:camera prst="orthographicFront"/>
            <a:lightRig rig="threePt" dir="t">
              <a:rot lat="0" lon="0" rev="2400000"/>
            </a:lightRig>
          </a:scene3d>
          <a:sp3d contourW="12700">
            <a:bevelB/>
            <a:contourClr>
              <a:srgbClr val="C00000"/>
            </a:contourClr>
          </a:sp3d>
        </p:spPr>
        <p:txBody>
          <a:bodyPr anchor="t">
            <a:spAutoFit/>
          </a:bodyPr>
          <a:lstStyle/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Geotermia</a:t>
            </a:r>
            <a:endParaRPr lang="it-IT" sz="14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Produzione di energia da moto ondoso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Cogenerazione/Trigenerazione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Pompe di calore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Telegestione/domotica</a:t>
            </a:r>
            <a:endParaRPr lang="it-IT" sz="14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Riduttori di flusso d'acqua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Sistemi di illuminazione </a:t>
            </a:r>
            <a:r>
              <a:rPr lang="it-IT" sz="14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efficienti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Riqualificazione impianti termici ed impianti di climatizzazione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Metanizzazione impianti ad olio combustibile o gasolio</a:t>
            </a:r>
          </a:p>
          <a:p>
            <a:pPr marL="177800" indent="-177800" algn="l" eaLnBrk="1" hangingPunct="1">
              <a:spcBef>
                <a:spcPts val="2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it-IT" sz="14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Sistemi </a:t>
            </a:r>
            <a:r>
              <a:rPr lang="it-IT" sz="1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di regolazione del flusso </a:t>
            </a:r>
            <a:r>
              <a:rPr lang="it-IT" sz="14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luminoso</a:t>
            </a:r>
            <a:endParaRPr lang="it-IT" sz="14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7660" name="Picture 13" descr="genova_porto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844675"/>
            <a:ext cx="179863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628775"/>
            <a:ext cx="6419850" cy="4537075"/>
          </a:xfrm>
          <a:ln w="50800" cap="rnd">
            <a:solidFill>
              <a:srgbClr val="CC0000"/>
            </a:solidFill>
            <a:round/>
          </a:ln>
        </p:spPr>
        <p:txBody>
          <a:bodyPr lIns="288000"/>
          <a:lstStyle/>
          <a:p>
            <a:pPr algn="l" defTabSz="1168400" eaLnBrk="1" hangingPunct="1">
              <a:lnSpc>
                <a:spcPts val="2000"/>
              </a:lnSpc>
              <a:spcBef>
                <a:spcPts val="1200"/>
              </a:spcBef>
            </a:pPr>
            <a:r>
              <a:rPr lang="it-IT" sz="1400" dirty="0" smtClean="0">
                <a:solidFill>
                  <a:srgbClr val="0088B8"/>
                </a:solidFill>
                <a:latin typeface="Calibri" pitchFamily="34" charset="0"/>
              </a:rPr>
              <a:t>ABB</a:t>
            </a:r>
            <a:r>
              <a:rPr lang="it-IT" sz="1400" dirty="0" smtClean="0">
                <a:latin typeface="Calibri" pitchFamily="34" charset="0"/>
              </a:rPr>
              <a:t>	Ospedale intelligente</a:t>
            </a:r>
            <a:br>
              <a:rPr lang="it-IT" sz="1400" dirty="0" smtClean="0">
                <a:latin typeface="Calibri" pitchFamily="34" charset="0"/>
              </a:rPr>
            </a:br>
            <a:r>
              <a:rPr lang="it-IT" sz="1400" dirty="0" smtClean="0">
                <a:latin typeface="Calibri" pitchFamily="34" charset="0"/>
              </a:rPr>
              <a:t>	Green </a:t>
            </a:r>
            <a:r>
              <a:rPr lang="it-IT" sz="1400" dirty="0" err="1" smtClean="0">
                <a:latin typeface="Calibri" pitchFamily="34" charset="0"/>
              </a:rPr>
              <a:t>Port</a:t>
            </a:r>
            <a:r>
              <a:rPr lang="it-IT" sz="1400" dirty="0" smtClean="0">
                <a:latin typeface="Calibri" pitchFamily="34" charset="0"/>
              </a:rPr>
              <a:t/>
            </a:r>
            <a:br>
              <a:rPr lang="it-IT" sz="1400" dirty="0" smtClean="0">
                <a:latin typeface="Calibri" pitchFamily="34" charset="0"/>
              </a:rPr>
            </a:br>
            <a:r>
              <a:rPr lang="it-IT" sz="1400" dirty="0" smtClean="0">
                <a:latin typeface="Calibri" pitchFamily="34" charset="0"/>
              </a:rPr>
              <a:t>	Laboratorio trasparente delle tecnologie</a:t>
            </a:r>
            <a:br>
              <a:rPr lang="it-IT" sz="1400" dirty="0" smtClean="0">
                <a:latin typeface="Calibri" pitchFamily="34" charset="0"/>
              </a:rPr>
            </a:br>
            <a:r>
              <a:rPr lang="it-IT" sz="1400" dirty="0" smtClean="0">
                <a:solidFill>
                  <a:srgbClr val="0088B8"/>
                </a:solidFill>
                <a:latin typeface="Calibri" pitchFamily="34" charset="0"/>
              </a:rPr>
              <a:t>ERICSSON</a:t>
            </a:r>
            <a:r>
              <a:rPr lang="it-IT" sz="1400" dirty="0" smtClean="0">
                <a:latin typeface="Calibri" pitchFamily="34" charset="0"/>
              </a:rPr>
              <a:t>	Controllo mobilità attraverso i cellulari</a:t>
            </a:r>
            <a:br>
              <a:rPr lang="it-IT" sz="1400" dirty="0" smtClean="0">
                <a:latin typeface="Calibri" pitchFamily="34" charset="0"/>
              </a:rPr>
            </a:br>
            <a:r>
              <a:rPr lang="it-IT" sz="1400" dirty="0" smtClean="0">
                <a:solidFill>
                  <a:srgbClr val="0088B8"/>
                </a:solidFill>
                <a:latin typeface="Calibri" pitchFamily="34" charset="0"/>
              </a:rPr>
              <a:t>IBM</a:t>
            </a:r>
            <a:r>
              <a:rPr lang="it-IT" sz="1400" dirty="0" smtClean="0">
                <a:latin typeface="Calibri" pitchFamily="34" charset="0"/>
              </a:rPr>
              <a:t>	Cruscotto intelligente</a:t>
            </a:r>
            <a:br>
              <a:rPr lang="it-IT" sz="1400" dirty="0" smtClean="0">
                <a:latin typeface="Calibri" pitchFamily="34" charset="0"/>
              </a:rPr>
            </a:br>
            <a:r>
              <a:rPr lang="it-IT" sz="1400" dirty="0" smtClean="0">
                <a:solidFill>
                  <a:srgbClr val="0088B8"/>
                </a:solidFill>
                <a:latin typeface="Calibri" pitchFamily="34" charset="0"/>
              </a:rPr>
              <a:t>SELEX-ELSAG</a:t>
            </a:r>
            <a:r>
              <a:rPr lang="it-IT" sz="1400" dirty="0" smtClean="0">
                <a:latin typeface="Calibri" pitchFamily="34" charset="0"/>
              </a:rPr>
              <a:t>	Monitoraggio dei consumi energetici per tipologia di 	edificio</a:t>
            </a:r>
            <a:br>
              <a:rPr lang="it-IT" sz="1400" dirty="0" smtClean="0">
                <a:latin typeface="Calibri" pitchFamily="34" charset="0"/>
              </a:rPr>
            </a:br>
            <a:r>
              <a:rPr lang="it-IT" sz="1400" dirty="0" smtClean="0">
                <a:latin typeface="Calibri" pitchFamily="34" charset="0"/>
              </a:rPr>
              <a:t>	Sicurezza del centro storico</a:t>
            </a:r>
            <a:br>
              <a:rPr lang="it-IT" sz="1400" dirty="0" smtClean="0">
                <a:latin typeface="Calibri" pitchFamily="34" charset="0"/>
              </a:rPr>
            </a:br>
            <a:r>
              <a:rPr lang="it-IT" sz="1400" dirty="0" smtClean="0">
                <a:solidFill>
                  <a:srgbClr val="0088B8"/>
                </a:solidFill>
                <a:latin typeface="Calibri" pitchFamily="34" charset="0"/>
              </a:rPr>
              <a:t>SIEMENS</a:t>
            </a:r>
            <a:r>
              <a:rPr lang="it-IT" sz="1400" dirty="0" smtClean="0">
                <a:latin typeface="Calibri" pitchFamily="34" charset="0"/>
              </a:rPr>
              <a:t>	Edificio storico intelligente</a:t>
            </a:r>
            <a:br>
              <a:rPr lang="it-IT" sz="1400" dirty="0" smtClean="0">
                <a:latin typeface="Calibri" pitchFamily="34" charset="0"/>
              </a:rPr>
            </a:br>
            <a:r>
              <a:rPr lang="it-IT" sz="1400" dirty="0" smtClean="0">
                <a:latin typeface="Calibri" pitchFamily="34" charset="0"/>
              </a:rPr>
              <a:t>	Vertical farm</a:t>
            </a:r>
            <a:br>
              <a:rPr lang="it-IT" sz="1400" dirty="0" smtClean="0">
                <a:latin typeface="Calibri" pitchFamily="34" charset="0"/>
              </a:rPr>
            </a:br>
            <a:r>
              <a:rPr lang="it-IT" sz="1400" dirty="0" smtClean="0">
                <a:latin typeface="Calibri" pitchFamily="34" charset="0"/>
              </a:rPr>
              <a:t>	Green </a:t>
            </a:r>
            <a:r>
              <a:rPr lang="it-IT" sz="1400" dirty="0" err="1" smtClean="0">
                <a:latin typeface="Calibri" pitchFamily="34" charset="0"/>
              </a:rPr>
              <a:t>airport</a:t>
            </a:r>
            <a:r>
              <a:rPr lang="it-IT" sz="1400" dirty="0" smtClean="0">
                <a:latin typeface="Calibri" pitchFamily="34" charset="0"/>
              </a:rPr>
              <a:t/>
            </a:r>
            <a:br>
              <a:rPr lang="it-IT" sz="1400" dirty="0" smtClean="0">
                <a:latin typeface="Calibri" pitchFamily="34" charset="0"/>
              </a:rPr>
            </a:br>
            <a:r>
              <a:rPr lang="it-IT" sz="1400" dirty="0" smtClean="0">
                <a:solidFill>
                  <a:srgbClr val="0088B8"/>
                </a:solidFill>
                <a:latin typeface="Calibri" pitchFamily="34" charset="0"/>
              </a:rPr>
              <a:t>TELECOM</a:t>
            </a:r>
            <a:r>
              <a:rPr lang="it-IT" sz="1400" dirty="0" smtClean="0">
                <a:latin typeface="Calibri" pitchFamily="34" charset="0"/>
              </a:rPr>
              <a:t>	Smart </a:t>
            </a:r>
            <a:r>
              <a:rPr lang="it-IT" sz="1400" dirty="0" err="1" smtClean="0">
                <a:latin typeface="Calibri" pitchFamily="34" charset="0"/>
              </a:rPr>
              <a:t>school</a:t>
            </a:r>
            <a:r>
              <a:rPr lang="it-IT" sz="1400" dirty="0" smtClean="0">
                <a:latin typeface="Calibri" pitchFamily="34" charset="0"/>
              </a:rPr>
              <a:t/>
            </a:r>
            <a:br>
              <a:rPr lang="it-IT" sz="1400" dirty="0" smtClean="0">
                <a:latin typeface="Calibri" pitchFamily="34" charset="0"/>
              </a:rPr>
            </a:br>
            <a:r>
              <a:rPr lang="it-IT" sz="1400" dirty="0" smtClean="0">
                <a:latin typeface="Calibri" pitchFamily="34" charset="0"/>
              </a:rPr>
              <a:t>	Mini trincea fibra ottica</a:t>
            </a:r>
            <a:br>
              <a:rPr lang="it-IT" sz="1400" dirty="0" smtClean="0">
                <a:latin typeface="Calibri" pitchFamily="34" charset="0"/>
              </a:rPr>
            </a:br>
            <a:r>
              <a:rPr lang="it-IT" sz="1400" dirty="0" smtClean="0">
                <a:solidFill>
                  <a:srgbClr val="0088B8"/>
                </a:solidFill>
                <a:latin typeface="Calibri" pitchFamily="34" charset="0"/>
              </a:rPr>
              <a:t>TOSHIBA – ANSALDO TD</a:t>
            </a:r>
            <a:br>
              <a:rPr lang="it-IT" sz="1400" dirty="0" smtClean="0">
                <a:solidFill>
                  <a:srgbClr val="0088B8"/>
                </a:solidFill>
                <a:latin typeface="Calibri" pitchFamily="34" charset="0"/>
              </a:rPr>
            </a:br>
            <a:r>
              <a:rPr lang="it-IT" sz="1400" dirty="0" smtClean="0">
                <a:latin typeface="Calibri" pitchFamily="34" charset="0"/>
              </a:rPr>
              <a:t>	</a:t>
            </a:r>
            <a:r>
              <a:rPr lang="it-IT" sz="1400" dirty="0" err="1" smtClean="0">
                <a:latin typeface="Calibri" pitchFamily="34" charset="0"/>
              </a:rPr>
              <a:t>Efficientamento</a:t>
            </a:r>
            <a:r>
              <a:rPr lang="it-IT" sz="1400" dirty="0" smtClean="0">
                <a:latin typeface="Calibri" pitchFamily="34" charset="0"/>
              </a:rPr>
              <a:t> corsi acqua</a:t>
            </a:r>
            <a:br>
              <a:rPr lang="it-IT" sz="1400" dirty="0" smtClean="0">
                <a:latin typeface="Calibri" pitchFamily="34" charset="0"/>
              </a:rPr>
            </a:br>
            <a:r>
              <a:rPr lang="it-IT" sz="1400" dirty="0" smtClean="0">
                <a:latin typeface="Calibri" pitchFamily="34" charset="0"/>
              </a:rPr>
              <a:t>	</a:t>
            </a:r>
            <a:r>
              <a:rPr lang="it-IT" sz="1400" dirty="0" err="1" smtClean="0">
                <a:latin typeface="Calibri" pitchFamily="34" charset="0"/>
              </a:rPr>
              <a:t>Efficientamento</a:t>
            </a:r>
            <a:r>
              <a:rPr lang="it-IT" sz="1400" dirty="0" smtClean="0">
                <a:latin typeface="Calibri" pitchFamily="34" charset="0"/>
              </a:rPr>
              <a:t> energetico Museo </a:t>
            </a:r>
            <a:r>
              <a:rPr lang="it-IT" sz="1400" dirty="0" err="1" smtClean="0">
                <a:latin typeface="Calibri" pitchFamily="34" charset="0"/>
              </a:rPr>
              <a:t>Chiossone</a:t>
            </a:r>
            <a:r>
              <a:rPr lang="it-IT" sz="1400" dirty="0" smtClean="0">
                <a:latin typeface="Calibri" pitchFamily="34" charset="0"/>
              </a:rPr>
              <a:t/>
            </a:r>
            <a:br>
              <a:rPr lang="it-IT" sz="1400" dirty="0" smtClean="0">
                <a:latin typeface="Calibri" pitchFamily="34" charset="0"/>
              </a:rPr>
            </a:br>
            <a:r>
              <a:rPr lang="it-IT" sz="1400" dirty="0" smtClean="0">
                <a:latin typeface="Calibri" pitchFamily="34" charset="0"/>
              </a:rPr>
              <a:t>	Polo tecnologico</a:t>
            </a:r>
          </a:p>
        </p:txBody>
      </p:sp>
      <p:pic>
        <p:nvPicPr>
          <p:cNvPr id="28674" name="Picture 4" descr="logo sm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764704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5ED07AF3-FC31-494C-ABD1-CD4A9583EC46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395288" y="1557338"/>
            <a:ext cx="15843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>
                <a:solidFill>
                  <a:srgbClr val="CC0000"/>
                </a:solidFill>
                <a:latin typeface="Calibri" pitchFamily="34" charset="0"/>
              </a:rPr>
              <a:t>Protocolli d’intesa</a:t>
            </a:r>
            <a:r>
              <a:rPr lang="it-IT" sz="2000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it-IT" sz="2000" dirty="0">
                <a:latin typeface="Calibri" pitchFamily="34" charset="0"/>
              </a:rPr>
              <a:t>con le aziende associate: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logo sm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6900" y="62230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-612775" y="1196975"/>
            <a:ext cx="89392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le </a:t>
            </a:r>
            <a:r>
              <a:rPr lang="it-IT" sz="4000" dirty="0">
                <a:solidFill>
                  <a:srgbClr val="CC0000"/>
                </a:solidFill>
                <a:latin typeface="Calibri" pitchFamily="34" charset="0"/>
              </a:rPr>
              <a:t>proposte</a:t>
            </a: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it-IT" sz="4000" dirty="0">
                <a:solidFill>
                  <a:srgbClr val="CC0000"/>
                </a:solidFill>
                <a:latin typeface="Calibri" pitchFamily="34" charset="0"/>
              </a:rPr>
              <a:t>dei soci</a:t>
            </a: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 </a:t>
            </a:r>
            <a:br>
              <a:rPr lang="it-IT" sz="28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it-IT" sz="3600" dirty="0" smtClean="0">
                <a:solidFill>
                  <a:srgbClr val="CC0000"/>
                </a:solidFill>
                <a:latin typeface="Calibri" pitchFamily="34" charset="0"/>
              </a:rPr>
              <a:t>25</a:t>
            </a: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progetti per Genova</a:t>
            </a:r>
            <a:br>
              <a:rPr lang="it-IT" sz="28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it-IT" sz="28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 edifici efficienti: </a:t>
            </a:r>
            <a:r>
              <a:rPr lang="it-IT" sz="3600" dirty="0" smtClean="0">
                <a:solidFill>
                  <a:srgbClr val="DD5B2E"/>
                </a:solidFill>
                <a:latin typeface="Calibri" pitchFamily="34" charset="0"/>
              </a:rPr>
              <a:t>9</a:t>
            </a: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progetti </a:t>
            </a:r>
            <a:br>
              <a:rPr lang="it-IT" sz="28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mobilità e urbanistica: </a:t>
            </a:r>
            <a:r>
              <a:rPr lang="it-IT" sz="3600" dirty="0" smtClean="0">
                <a:solidFill>
                  <a:srgbClr val="DD5B2E"/>
                </a:solidFill>
                <a:latin typeface="Calibri" pitchFamily="34" charset="0"/>
              </a:rPr>
              <a:t>5</a:t>
            </a:r>
            <a:r>
              <a:rPr lang="it-IT" sz="2800" dirty="0" smtClean="0">
                <a:solidFill>
                  <a:srgbClr val="DD5B2E"/>
                </a:solidFill>
                <a:latin typeface="Calibri" pitchFamily="34" charset="0"/>
              </a:rPr>
              <a:t> </a:t>
            </a: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progetti  </a:t>
            </a:r>
            <a:br>
              <a:rPr lang="it-IT" sz="28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energia: </a:t>
            </a:r>
            <a:r>
              <a:rPr lang="it-IT" sz="3600" dirty="0" smtClean="0">
                <a:solidFill>
                  <a:srgbClr val="DD5B2E"/>
                </a:solidFill>
                <a:latin typeface="Calibri" pitchFamily="34" charset="0"/>
              </a:rPr>
              <a:t>9</a:t>
            </a: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progetti </a:t>
            </a:r>
            <a:br>
              <a:rPr lang="it-IT" sz="28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porto: </a:t>
            </a:r>
            <a:r>
              <a:rPr lang="it-IT" sz="3600" dirty="0">
                <a:solidFill>
                  <a:srgbClr val="DD5B2E"/>
                </a:solidFill>
                <a:latin typeface="Calibri" pitchFamily="34" charset="0"/>
              </a:rPr>
              <a:t>2</a:t>
            </a: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 progetti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8459788" y="2278063"/>
            <a:ext cx="71437" cy="34559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9702" name="Picture 17" descr="FOTO CENTRO STORICO - cerch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16113"/>
            <a:ext cx="30257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612775" y="1142984"/>
            <a:ext cx="89392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it-IT" sz="2800" dirty="0">
                <a:latin typeface="Calibri" pitchFamily="34" charset="0"/>
              </a:rPr>
              <a:t>le proposte </a:t>
            </a:r>
            <a:r>
              <a:rPr lang="it-IT" sz="2800" dirty="0" smtClean="0">
                <a:latin typeface="Calibri" pitchFamily="34" charset="0"/>
              </a:rPr>
              <a:t>per le </a:t>
            </a:r>
            <a:r>
              <a:rPr lang="it-IT" sz="4000" dirty="0" smtClean="0">
                <a:solidFill>
                  <a:srgbClr val="C00000"/>
                </a:solidFill>
                <a:latin typeface="Calibri" pitchFamily="34" charset="0"/>
              </a:rPr>
              <a:t>gare europee </a:t>
            </a:r>
            <a:r>
              <a:rPr lang="it-IT" sz="4000" dirty="0" err="1" smtClean="0">
                <a:solidFill>
                  <a:srgbClr val="C00000"/>
                </a:solidFill>
                <a:latin typeface="Calibri" pitchFamily="34" charset="0"/>
              </a:rPr>
              <a:t>smart</a:t>
            </a:r>
            <a:r>
              <a:rPr lang="it-IT" sz="4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  <a:latin typeface="Calibri" pitchFamily="34" charset="0"/>
              </a:rPr>
              <a:t>cities</a:t>
            </a: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it-IT" sz="28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it-IT" sz="3600" dirty="0" smtClean="0">
                <a:solidFill>
                  <a:srgbClr val="CC0000"/>
                </a:solidFill>
                <a:latin typeface="Calibri" pitchFamily="34" charset="0"/>
              </a:rPr>
              <a:t>3</a:t>
            </a: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it-IT" sz="2800" dirty="0">
                <a:latin typeface="Calibri" pitchFamily="34" charset="0"/>
              </a:rPr>
              <a:t>progetti</a:t>
            </a: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 per Genova</a:t>
            </a:r>
            <a:br>
              <a:rPr lang="it-IT" sz="28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it-IT" sz="28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dirty="0" smtClean="0"/>
              <a:t>Strategic sustainable planning and screening of city plans:</a:t>
            </a:r>
          </a:p>
          <a:p>
            <a:pPr algn="r"/>
            <a:r>
              <a:rPr lang="en-GB" sz="2800" dirty="0" err="1" smtClean="0">
                <a:solidFill>
                  <a:srgbClr val="DD5B2E"/>
                </a:solidFill>
              </a:rPr>
              <a:t>Pianificazione</a:t>
            </a:r>
            <a:r>
              <a:rPr lang="en-GB" sz="2800" dirty="0" smtClean="0">
                <a:solidFill>
                  <a:srgbClr val="DD5B2E"/>
                </a:solidFill>
              </a:rPr>
              <a:t> </a:t>
            </a:r>
            <a:r>
              <a:rPr lang="en-GB" sz="2800" dirty="0" err="1" smtClean="0">
                <a:solidFill>
                  <a:srgbClr val="DD5B2E"/>
                </a:solidFill>
              </a:rPr>
              <a:t>sostenibile</a:t>
            </a:r>
            <a:r>
              <a:rPr lang="en-GB" sz="2800" dirty="0" smtClean="0">
                <a:solidFill>
                  <a:srgbClr val="DD5B2E"/>
                </a:solidFill>
              </a:rPr>
              <a:t> area </a:t>
            </a:r>
            <a:r>
              <a:rPr lang="en-GB" sz="2800" dirty="0" err="1" smtClean="0">
                <a:solidFill>
                  <a:srgbClr val="DD5B2E"/>
                </a:solidFill>
              </a:rPr>
              <a:t>Voltri</a:t>
            </a:r>
            <a:r>
              <a:rPr lang="en-GB" sz="2800" dirty="0" smtClean="0">
                <a:solidFill>
                  <a:srgbClr val="DD5B2E"/>
                </a:solidFill>
              </a:rPr>
              <a:t> </a:t>
            </a:r>
            <a:r>
              <a:rPr lang="it-IT" sz="3200" dirty="0">
                <a:solidFill>
                  <a:srgbClr val="DD5B2E"/>
                </a:solidFill>
                <a:latin typeface="Calibri" pitchFamily="34" charset="0"/>
              </a:rPr>
              <a:t/>
            </a:r>
            <a:br>
              <a:rPr lang="it-IT" sz="3200" dirty="0">
                <a:solidFill>
                  <a:srgbClr val="DD5B2E"/>
                </a:solidFill>
                <a:latin typeface="Calibri" pitchFamily="34" charset="0"/>
              </a:rPr>
            </a:br>
            <a:r>
              <a:rPr lang="en-GB" dirty="0" smtClean="0"/>
              <a:t> </a:t>
            </a:r>
          </a:p>
          <a:p>
            <a:pPr algn="r"/>
            <a:r>
              <a:rPr lang="en-GB" dirty="0" smtClean="0"/>
              <a:t>Large scale systems for urban area heating and/or cooling</a:t>
            </a:r>
          </a:p>
          <a:p>
            <a:pPr algn="r"/>
            <a:r>
              <a:rPr lang="it-IT" sz="2800" dirty="0" smtClean="0">
                <a:solidFill>
                  <a:srgbClr val="DD5B2E"/>
                </a:solidFill>
              </a:rPr>
              <a:t>Rete di teleriscaldamento in </a:t>
            </a:r>
            <a:r>
              <a:rPr lang="it-IT" sz="2800" dirty="0" err="1" smtClean="0">
                <a:solidFill>
                  <a:srgbClr val="DD5B2E"/>
                </a:solidFill>
              </a:rPr>
              <a:t>Valbisagno</a:t>
            </a:r>
            <a:endParaRPr lang="en-GB" sz="2800" dirty="0" smtClean="0">
              <a:solidFill>
                <a:srgbClr val="DD5B2E"/>
              </a:solidFill>
            </a:endParaRPr>
          </a:p>
          <a:p>
            <a:pPr algn="r"/>
            <a:r>
              <a:rPr lang="en-GB" sz="2800" dirty="0" smtClean="0"/>
              <a:t> </a:t>
            </a:r>
          </a:p>
          <a:p>
            <a:pPr algn="r"/>
            <a:r>
              <a:rPr lang="en-GB" dirty="0" smtClean="0"/>
              <a:t>Demonstration of nearly Zero Energy Building Renovation for cities and districts</a:t>
            </a:r>
            <a:endParaRPr lang="it-IT" dirty="0" smtClean="0"/>
          </a:p>
          <a:p>
            <a:pPr algn="r"/>
            <a:r>
              <a:rPr lang="it-IT" sz="2800" dirty="0" err="1" smtClean="0">
                <a:solidFill>
                  <a:srgbClr val="DD5B2E"/>
                </a:solidFill>
              </a:rPr>
              <a:t>Efficientamento</a:t>
            </a:r>
            <a:r>
              <a:rPr lang="it-IT" sz="2800" dirty="0" smtClean="0">
                <a:solidFill>
                  <a:srgbClr val="DD5B2E"/>
                </a:solidFill>
              </a:rPr>
              <a:t> energetico quartiere delle “Lavatrici”</a:t>
            </a:r>
            <a:endParaRPr lang="it-IT" sz="2800" dirty="0">
              <a:solidFill>
                <a:srgbClr val="DD5B2E"/>
              </a:solidFill>
              <a:latin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459788" y="1758963"/>
            <a:ext cx="71437" cy="431324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sm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4651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57222" y="1671663"/>
            <a:ext cx="89392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 dirty="0" smtClean="0">
                <a:latin typeface="Calibri" pitchFamily="34" charset="0"/>
              </a:rPr>
              <a:t>protocolli d’intesa </a:t>
            </a:r>
          </a:p>
          <a:p>
            <a:pPr algn="ctr"/>
            <a:r>
              <a:rPr lang="it-IT" sz="3600" dirty="0" smtClean="0">
                <a:latin typeface="Calibri" pitchFamily="34" charset="0"/>
              </a:rPr>
              <a:t>+ </a:t>
            </a:r>
          </a:p>
          <a:p>
            <a:pPr algn="ctr"/>
            <a:r>
              <a:rPr lang="it-IT" sz="3600" dirty="0" smtClean="0">
                <a:latin typeface="Calibri" pitchFamily="34" charset="0"/>
              </a:rPr>
              <a:t>proposte dei soci</a:t>
            </a:r>
          </a:p>
          <a:p>
            <a:pPr algn="ctr"/>
            <a:r>
              <a:rPr lang="it-IT" sz="3600" dirty="0" smtClean="0">
                <a:latin typeface="Calibri" pitchFamily="34" charset="0"/>
              </a:rPr>
              <a:t>+ </a:t>
            </a:r>
          </a:p>
          <a:p>
            <a:pPr algn="ctr"/>
            <a:r>
              <a:rPr lang="it-IT" sz="3600" dirty="0" smtClean="0">
                <a:latin typeface="Calibri" pitchFamily="34" charset="0"/>
              </a:rPr>
              <a:t>gare europee </a:t>
            </a:r>
            <a:r>
              <a:rPr lang="it-IT" sz="3600" dirty="0" err="1" smtClean="0">
                <a:latin typeface="Calibri" pitchFamily="34" charset="0"/>
              </a:rPr>
              <a:t>smart</a:t>
            </a:r>
            <a:r>
              <a:rPr lang="it-IT" sz="3600" dirty="0" smtClean="0">
                <a:latin typeface="Calibri" pitchFamily="34" charset="0"/>
              </a:rPr>
              <a:t> </a:t>
            </a:r>
            <a:r>
              <a:rPr lang="it-IT" sz="3600" dirty="0" err="1" smtClean="0">
                <a:latin typeface="Calibri" pitchFamily="34" charset="0"/>
              </a:rPr>
              <a:t>cities</a:t>
            </a:r>
            <a:endParaRPr lang="it-IT" sz="3600" dirty="0" smtClean="0">
              <a:latin typeface="Calibri" pitchFamily="34" charset="0"/>
            </a:endParaRPr>
          </a:p>
          <a:p>
            <a:pPr algn="ctr"/>
            <a:endParaRPr lang="it-IT" sz="28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it-IT" sz="28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it-IT" sz="4000" dirty="0" smtClean="0">
                <a:solidFill>
                  <a:srgbClr val="C00000"/>
                </a:solidFill>
                <a:latin typeface="Calibri" pitchFamily="34" charset="0"/>
              </a:rPr>
              <a:t>Progetto città Genova Smart City</a:t>
            </a:r>
          </a:p>
          <a:p>
            <a:pPr algn="ctr"/>
            <a:r>
              <a:rPr lang="it-IT" sz="28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it-IT" sz="2800" dirty="0">
                <a:solidFill>
                  <a:schemeClr val="tx2"/>
                </a:solidFill>
                <a:latin typeface="Calibri" pitchFamily="34" charset="0"/>
              </a:rPr>
            </a:br>
            <a:endParaRPr lang="it-IT" sz="2800" dirty="0">
              <a:solidFill>
                <a:srgbClr val="6699FF"/>
              </a:solidFill>
              <a:latin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459788" y="1758963"/>
            <a:ext cx="71437" cy="431324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4000496" y="4853716"/>
            <a:ext cx="214314" cy="432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Communication\Lavoro DEP\PRESENTAZIONE GENERALE DAPP\Slide 3\fo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7338" y="4365104"/>
            <a:ext cx="7969325" cy="1846105"/>
          </a:xfrm>
          <a:prstGeom prst="rect">
            <a:avLst/>
          </a:prstGeom>
          <a:noFill/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508000" y="532786"/>
            <a:ext cx="8178800" cy="523220"/>
          </a:xfrm>
        </p:spPr>
        <p:txBody>
          <a:bodyPr/>
          <a:lstStyle/>
          <a:p>
            <a:r>
              <a:rPr lang="it-IT" sz="2800" dirty="0" smtClean="0">
                <a:latin typeface="+mn-lt"/>
              </a:rPr>
              <a:t>D’</a:t>
            </a:r>
            <a:r>
              <a:rPr lang="it-IT" sz="2800" dirty="0" err="1" smtClean="0">
                <a:latin typeface="+mn-lt"/>
              </a:rPr>
              <a:t>Appolonia</a:t>
            </a:r>
            <a:r>
              <a:rPr lang="it-IT" sz="2800" dirty="0" smtClean="0">
                <a:latin typeface="+mn-lt"/>
              </a:rPr>
              <a:t> S.p.A.</a:t>
            </a:r>
            <a:endParaRPr lang="it-IT" sz="2800" dirty="0">
              <a:latin typeface="+mn-lt"/>
            </a:endParaRP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508000" y="1124744"/>
            <a:ext cx="8255000" cy="3921223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 smtClean="0">
                <a:latin typeface="+mn-lt"/>
              </a:rPr>
              <a:t>D’</a:t>
            </a:r>
            <a:r>
              <a:rPr lang="it-IT" sz="1800" dirty="0" err="1" smtClean="0">
                <a:latin typeface="+mn-lt"/>
              </a:rPr>
              <a:t>Appolonia</a:t>
            </a:r>
            <a:r>
              <a:rPr lang="it-IT" sz="1800" dirty="0" smtClean="0">
                <a:latin typeface="+mn-lt"/>
              </a:rPr>
              <a:t>,  una delle principali società di ingegneria italiane, fornisce servizi multidisciplinari di consulenza e progettazione a clienti sia pubblici che privati. </a:t>
            </a:r>
          </a:p>
          <a:p>
            <a:pPr marL="0" indent="0">
              <a:buNone/>
            </a:pPr>
            <a:endParaRPr lang="it-IT" sz="1800" dirty="0" smtClean="0">
              <a:latin typeface="+mn-lt"/>
            </a:endParaRPr>
          </a:p>
          <a:p>
            <a:pPr marL="0" indent="0">
              <a:buNone/>
            </a:pPr>
            <a:r>
              <a:rPr lang="it-IT" sz="1800" dirty="0" smtClean="0">
                <a:latin typeface="+mn-lt"/>
              </a:rPr>
              <a:t>La società, fondata nel 1956 a Pittsburgh (Pennsylvania) dal Prof. Elio </a:t>
            </a:r>
            <a:r>
              <a:rPr lang="it-IT" sz="1800" dirty="0" err="1" smtClean="0">
                <a:latin typeface="+mn-lt"/>
              </a:rPr>
              <a:t>D’Appolonia</a:t>
            </a:r>
            <a:r>
              <a:rPr lang="it-IT" sz="1800" dirty="0" smtClean="0">
                <a:latin typeface="+mn-lt"/>
              </a:rPr>
              <a:t>, è presente in Italia dal 1981.</a:t>
            </a:r>
          </a:p>
          <a:p>
            <a:pPr marL="0" indent="0">
              <a:buNone/>
            </a:pPr>
            <a:endParaRPr lang="it-IT" sz="1800" dirty="0" smtClean="0">
              <a:latin typeface="+mn-lt"/>
            </a:endParaRPr>
          </a:p>
          <a:p>
            <a:pPr marL="0" indent="0">
              <a:buNone/>
            </a:pPr>
            <a:r>
              <a:rPr lang="it-IT" sz="1800" dirty="0" smtClean="0">
                <a:latin typeface="+mn-lt"/>
              </a:rPr>
              <a:t>Nel 1983, l’ufficio italiano, con sede a Genova, si costituì come società indipendente con la denominazione </a:t>
            </a:r>
            <a:r>
              <a:rPr lang="it-IT" sz="1800" dirty="0" err="1" smtClean="0">
                <a:latin typeface="+mn-lt"/>
              </a:rPr>
              <a:t>D’Appolonia</a:t>
            </a:r>
            <a:r>
              <a:rPr lang="it-IT" sz="1800" dirty="0" smtClean="0">
                <a:latin typeface="+mn-lt"/>
              </a:rPr>
              <a:t> S.p.A.</a:t>
            </a:r>
          </a:p>
          <a:p>
            <a:pPr marL="0" indent="0">
              <a:buNone/>
            </a:pPr>
            <a:endParaRPr lang="it-IT" sz="1800" dirty="0" smtClean="0">
              <a:latin typeface="+mn-lt"/>
            </a:endParaRPr>
          </a:p>
          <a:p>
            <a:pPr marL="0" indent="0">
              <a:buNone/>
            </a:pPr>
            <a:r>
              <a:rPr lang="it-IT" sz="1800" dirty="0" smtClean="0">
                <a:latin typeface="+mn-lt"/>
              </a:rPr>
              <a:t>Da dicembre 2011 la Società fa parte del Gruppo RINA.</a:t>
            </a:r>
          </a:p>
          <a:p>
            <a:pPr marL="0" algn="just">
              <a:buNone/>
            </a:pPr>
            <a:endParaRPr lang="it-IT" sz="1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logo sm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8203" y="692696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71472" y="548680"/>
            <a:ext cx="8001056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2800" dirty="0" smtClean="0">
                <a:solidFill>
                  <a:srgbClr val="CC0000"/>
                </a:solidFill>
                <a:latin typeface="Calibri" pitchFamily="34" charset="0"/>
              </a:rPr>
              <a:t>Progetto città Genova Smart City</a:t>
            </a:r>
          </a:p>
          <a:p>
            <a:endParaRPr lang="it-IT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it-IT" sz="1200" b="1" dirty="0" smtClean="0">
                <a:solidFill>
                  <a:srgbClr val="6699FF"/>
                </a:solidFill>
              </a:rPr>
              <a:t>MOBILITA’ E URBANISTICA</a:t>
            </a:r>
            <a:endParaRPr lang="it-IT" sz="1200" dirty="0" smtClean="0">
              <a:solidFill>
                <a:srgbClr val="6699FF"/>
              </a:solidFill>
            </a:endParaRPr>
          </a:p>
          <a:p>
            <a:r>
              <a:rPr lang="en-GB" sz="1200" dirty="0" smtClean="0"/>
              <a:t>SIIT (Mobility coordination </a:t>
            </a:r>
            <a:r>
              <a:rPr lang="en-GB" sz="1200" dirty="0" err="1" smtClean="0"/>
              <a:t>center</a:t>
            </a:r>
            <a:r>
              <a:rPr lang="en-GB" sz="1200" dirty="0" smtClean="0"/>
              <a:t> - MC2)</a:t>
            </a:r>
            <a:endParaRPr lang="it-IT" sz="1200" dirty="0" smtClean="0"/>
          </a:p>
          <a:p>
            <a:r>
              <a:rPr lang="en-GB" sz="1200" dirty="0" smtClean="0"/>
              <a:t>ERICSSON (Sustainable Smart Mobility Genova)</a:t>
            </a:r>
            <a:endParaRPr lang="it-IT" sz="1200" dirty="0" smtClean="0"/>
          </a:p>
          <a:p>
            <a:r>
              <a:rPr lang="en-GB" sz="1200" dirty="0" smtClean="0"/>
              <a:t>ANSALDO STS (Scot-</a:t>
            </a:r>
            <a:r>
              <a:rPr lang="en-GB" sz="1200" dirty="0" err="1" smtClean="0"/>
              <a:t>fer</a:t>
            </a:r>
            <a:r>
              <a:rPr lang="en-GB" sz="1200" dirty="0" smtClean="0"/>
              <a:t>)</a:t>
            </a:r>
            <a:endParaRPr lang="it-IT" sz="1200" dirty="0" smtClean="0"/>
          </a:p>
          <a:p>
            <a:r>
              <a:rPr lang="it-IT" sz="1200" dirty="0" smtClean="0"/>
              <a:t>ANSALDO ENERGIA (New </a:t>
            </a:r>
            <a:r>
              <a:rPr lang="it-IT" sz="1200" dirty="0" err="1" smtClean="0"/>
              <a:t>e-urban</a:t>
            </a:r>
            <a:r>
              <a:rPr lang="it-IT" sz="1200" dirty="0" smtClean="0"/>
              <a:t> </a:t>
            </a:r>
            <a:r>
              <a:rPr lang="it-IT" sz="1200" dirty="0" err="1" smtClean="0"/>
              <a:t>mobility</a:t>
            </a:r>
            <a:r>
              <a:rPr lang="it-IT" sz="1200" dirty="0" smtClean="0"/>
              <a:t>)</a:t>
            </a:r>
          </a:p>
          <a:p>
            <a:r>
              <a:rPr lang="it-IT" sz="1200" dirty="0" smtClean="0"/>
              <a:t>SELEX (SILOS Servizi Innovativi </a:t>
            </a:r>
            <a:r>
              <a:rPr lang="it-IT" sz="1200" dirty="0" err="1" smtClean="0"/>
              <a:t>LOgistica</a:t>
            </a:r>
            <a:r>
              <a:rPr lang="it-IT" sz="1200" dirty="0" smtClean="0"/>
              <a:t> </a:t>
            </a:r>
            <a:r>
              <a:rPr lang="it-IT" sz="1200" dirty="0" err="1" smtClean="0"/>
              <a:t>Smartcity</a:t>
            </a:r>
            <a:r>
              <a:rPr lang="it-IT" sz="1200" dirty="0" smtClean="0"/>
              <a:t>)</a:t>
            </a:r>
          </a:p>
          <a:p>
            <a:r>
              <a:rPr lang="it-IT" sz="1200" b="1" dirty="0" smtClean="0">
                <a:solidFill>
                  <a:srgbClr val="6699FF"/>
                </a:solidFill>
              </a:rPr>
              <a:t>ENERGIA</a:t>
            </a:r>
            <a:endParaRPr lang="it-IT" sz="1200" dirty="0" smtClean="0">
              <a:solidFill>
                <a:srgbClr val="6699FF"/>
              </a:solidFill>
            </a:endParaRPr>
          </a:p>
          <a:p>
            <a:r>
              <a:rPr lang="it-IT" sz="1200" dirty="0" smtClean="0"/>
              <a:t>ABB (Ricarica rapida veicoli elettrici + Area integrata sostenibile + Gestione intelligente della domanda elettrica)</a:t>
            </a:r>
          </a:p>
          <a:p>
            <a:r>
              <a:rPr lang="en-GB" sz="1200" dirty="0" smtClean="0"/>
              <a:t>SELEX (Smart energy management for sustainable city)</a:t>
            </a:r>
            <a:endParaRPr lang="it-IT" sz="1200" dirty="0" smtClean="0"/>
          </a:p>
          <a:p>
            <a:r>
              <a:rPr lang="en-GB" sz="1200" dirty="0" smtClean="0"/>
              <a:t>ENEL (Smart Energy Network)</a:t>
            </a:r>
            <a:endParaRPr lang="it-IT" sz="1200" dirty="0" smtClean="0"/>
          </a:p>
          <a:p>
            <a:r>
              <a:rPr lang="it-IT" sz="1200" dirty="0" smtClean="0"/>
              <a:t>DINAEL (Sistema intelligente per la gestione di reti elettriche di distribuzione attive per distretti ed edifici)</a:t>
            </a:r>
          </a:p>
          <a:p>
            <a:r>
              <a:rPr lang="it-IT" sz="1200" dirty="0" smtClean="0"/>
              <a:t>IBM (Cruscotto intelligente)</a:t>
            </a:r>
          </a:p>
          <a:p>
            <a:r>
              <a:rPr lang="it-IT" sz="1200" dirty="0" smtClean="0"/>
              <a:t>ELKROM (Alimentazione elettrica tramite generatore eolico ELK 50-250)</a:t>
            </a:r>
          </a:p>
          <a:p>
            <a:r>
              <a:rPr lang="it-IT" sz="1200" dirty="0" smtClean="0"/>
              <a:t>COLUMBUS (Progettazione e realizzazione di un dispositivo SMES con cavi superconduttori in MgB2)</a:t>
            </a:r>
          </a:p>
          <a:p>
            <a:r>
              <a:rPr lang="it-IT" sz="1200" dirty="0" smtClean="0"/>
              <a:t>COMUNE (Rete di teleriscaldamento in </a:t>
            </a:r>
            <a:r>
              <a:rPr lang="it-IT" sz="1200" dirty="0" err="1" smtClean="0"/>
              <a:t>Valbisagno</a:t>
            </a:r>
            <a:r>
              <a:rPr lang="it-IT" sz="1200" dirty="0" smtClean="0"/>
              <a:t>)</a:t>
            </a:r>
          </a:p>
          <a:p>
            <a:r>
              <a:rPr lang="en-GB" sz="1200" b="1" dirty="0" smtClean="0">
                <a:solidFill>
                  <a:srgbClr val="6699FF"/>
                </a:solidFill>
              </a:rPr>
              <a:t>EDIFICI EFFICIENTI</a:t>
            </a:r>
            <a:endParaRPr lang="it-IT" sz="1200" dirty="0" smtClean="0">
              <a:solidFill>
                <a:srgbClr val="6699FF"/>
              </a:solidFill>
            </a:endParaRPr>
          </a:p>
          <a:p>
            <a:r>
              <a:rPr lang="it-IT" sz="1200" dirty="0" smtClean="0"/>
              <a:t>ABB (Casa della tecnologia + Gestione efficiente degli ospedali + </a:t>
            </a:r>
            <a:r>
              <a:rPr lang="it-IT" sz="1200" dirty="0" err="1" smtClean="0"/>
              <a:t>Efficientamento</a:t>
            </a:r>
            <a:r>
              <a:rPr lang="it-IT" sz="1200" dirty="0" smtClean="0"/>
              <a:t> energetico dei Data Center)</a:t>
            </a:r>
          </a:p>
          <a:p>
            <a:r>
              <a:rPr lang="it-IT" sz="1200" dirty="0" smtClean="0"/>
              <a:t>SIEMENS (Edificio storico intelligente + Vertical farm + Green </a:t>
            </a:r>
            <a:r>
              <a:rPr lang="it-IT" sz="1200" dirty="0" err="1" smtClean="0"/>
              <a:t>airport</a:t>
            </a:r>
            <a:r>
              <a:rPr lang="it-IT" sz="1200" dirty="0" smtClean="0"/>
              <a:t>)</a:t>
            </a:r>
          </a:p>
          <a:p>
            <a:r>
              <a:rPr lang="en-GB" sz="1200" dirty="0" smtClean="0"/>
              <a:t>TELECOM (Smart school)</a:t>
            </a:r>
            <a:endParaRPr lang="it-IT" sz="1200" dirty="0" smtClean="0"/>
          </a:p>
          <a:p>
            <a:r>
              <a:rPr lang="it-IT" sz="1200" dirty="0" smtClean="0"/>
              <a:t>TOSHIBA ANSALDO TD (</a:t>
            </a:r>
            <a:r>
              <a:rPr lang="it-IT" sz="1200" dirty="0" err="1" smtClean="0"/>
              <a:t>Efficientamento</a:t>
            </a:r>
            <a:r>
              <a:rPr lang="it-IT" sz="1200" dirty="0" smtClean="0"/>
              <a:t> energetico Museo </a:t>
            </a:r>
            <a:r>
              <a:rPr lang="it-IT" sz="1200" dirty="0" err="1" smtClean="0"/>
              <a:t>Chiossone</a:t>
            </a:r>
            <a:r>
              <a:rPr lang="it-IT" sz="1200" dirty="0" smtClean="0"/>
              <a:t> + Polo tecnologico)</a:t>
            </a:r>
          </a:p>
          <a:p>
            <a:r>
              <a:rPr lang="it-IT" sz="1200" dirty="0" smtClean="0"/>
              <a:t>COMUNE (</a:t>
            </a:r>
            <a:r>
              <a:rPr lang="it-IT" sz="1200" dirty="0" err="1" smtClean="0"/>
              <a:t>Efficientamento</a:t>
            </a:r>
            <a:r>
              <a:rPr lang="it-IT" sz="1200" dirty="0" smtClean="0"/>
              <a:t> energetico quartiere di </a:t>
            </a:r>
            <a:r>
              <a:rPr lang="it-IT" sz="1200" dirty="0" err="1" smtClean="0"/>
              <a:t>Begato</a:t>
            </a:r>
            <a:r>
              <a:rPr lang="it-IT" sz="1200" dirty="0" smtClean="0"/>
              <a:t>)</a:t>
            </a:r>
            <a:endParaRPr lang="it-IT" sz="1200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1200" b="1" dirty="0" smtClean="0">
                <a:solidFill>
                  <a:srgbClr val="6699FF"/>
                </a:solidFill>
              </a:rPr>
              <a:t>PORTO</a:t>
            </a:r>
            <a:endParaRPr lang="it-IT" sz="1200" dirty="0" smtClean="0">
              <a:solidFill>
                <a:srgbClr val="6699FF"/>
              </a:solidFill>
            </a:endParaRPr>
          </a:p>
          <a:p>
            <a:r>
              <a:rPr lang="it-IT" sz="1200" dirty="0" smtClean="0"/>
              <a:t>ENEL (Impianto Eolico Diga Foranea Genova)</a:t>
            </a:r>
          </a:p>
          <a:p>
            <a:r>
              <a:rPr lang="it-IT" sz="1200" dirty="0" smtClean="0"/>
              <a:t>ANSALDO SISTEMI INDUSTRIALI (</a:t>
            </a:r>
            <a:r>
              <a:rPr lang="it-IT" sz="1200" dirty="0" err="1" smtClean="0"/>
              <a:t>Shore</a:t>
            </a:r>
            <a:r>
              <a:rPr lang="it-IT" sz="1200" dirty="0" smtClean="0"/>
              <a:t> </a:t>
            </a:r>
            <a:r>
              <a:rPr lang="it-IT" sz="1200" dirty="0" err="1" smtClean="0"/>
              <a:t>to</a:t>
            </a:r>
            <a:r>
              <a:rPr lang="it-IT" sz="1200" dirty="0" smtClean="0"/>
              <a:t> </a:t>
            </a:r>
            <a:r>
              <a:rPr lang="it-IT" sz="1200" dirty="0" err="1" smtClean="0"/>
              <a:t>ship</a:t>
            </a:r>
            <a:r>
              <a:rPr lang="it-IT" sz="1200" dirty="0" smtClean="0"/>
              <a:t> connection)</a:t>
            </a:r>
          </a:p>
          <a:p>
            <a:endParaRPr lang="it-IT" sz="28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 txBox="1">
            <a:spLocks/>
          </p:cNvSpPr>
          <p:nvPr/>
        </p:nvSpPr>
        <p:spPr>
          <a:xfrm>
            <a:off x="5940151" y="1522800"/>
            <a:ext cx="3124031" cy="3885224"/>
          </a:xfrm>
          <a:prstGeom prst="rect">
            <a:avLst/>
          </a:prstGeom>
        </p:spPr>
        <p:txBody>
          <a:bodyPr/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Micro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rete </a:t>
            </a:r>
            <a:r>
              <a:rPr kumimoji="0" lang="it-IT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poligenerativa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a supporto dei fabbisogni energetici del campus di Savona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Micro-turbine a gas per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trigenerazione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Campo fotovoltaico (660 kW)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2 motori a concentrazione solare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Sterling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2 stazioni di ricarica veicoli elettrici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Sistema di stoccaggio energia elettrica e termica</a:t>
            </a:r>
          </a:p>
        </p:txBody>
      </p:sp>
      <p:pic>
        <p:nvPicPr>
          <p:cNvPr id="5" name="Segnaposto contenuto 9" descr="campo universitario di Savo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3999"/>
            <a:ext cx="5181600" cy="3733801"/>
          </a:xfrm>
        </p:spPr>
      </p:pic>
      <p:pic>
        <p:nvPicPr>
          <p:cNvPr id="6" name="Segnaposto contenuto 10" descr="BatteryStor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406198"/>
            <a:ext cx="1085544" cy="842202"/>
          </a:xfrm>
          <a:prstGeom prst="rect">
            <a:avLst/>
          </a:prstGeom>
          <a:ln>
            <a:noFill/>
          </a:ln>
        </p:spPr>
      </p:pic>
      <p:pic>
        <p:nvPicPr>
          <p:cNvPr id="7" name="Segnaposto contenuto 15" descr="GEI3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5406428"/>
            <a:ext cx="1085850" cy="840982"/>
          </a:xfrm>
          <a:prstGeom prst="rect">
            <a:avLst/>
          </a:prstGeom>
          <a:ln>
            <a:noFill/>
          </a:ln>
        </p:spPr>
      </p:pic>
      <p:pic>
        <p:nvPicPr>
          <p:cNvPr id="8" name="Segnaposto contenuto 17" descr="mappa campus savona e posizionamento impiant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5406364"/>
            <a:ext cx="1085850" cy="841109"/>
          </a:xfrm>
          <a:prstGeom prst="rect">
            <a:avLst/>
          </a:prstGeom>
          <a:ln>
            <a:noFill/>
          </a:ln>
        </p:spPr>
      </p:pic>
      <p:pic>
        <p:nvPicPr>
          <p:cNvPr id="9" name="Segnaposto contenuto 18" descr="schema di principio della smart grid del campus di Savo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5406364"/>
            <a:ext cx="1085850" cy="841109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71473" y="692696"/>
            <a:ext cx="8492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C0000"/>
                </a:solidFill>
                <a:latin typeface="Calibri" pitchFamily="34" charset="0"/>
              </a:rPr>
              <a:t>Micro </a:t>
            </a:r>
            <a:r>
              <a:rPr lang="it-IT" dirty="0" err="1" smtClean="0">
                <a:solidFill>
                  <a:srgbClr val="CC0000"/>
                </a:solidFill>
                <a:latin typeface="Calibri" pitchFamily="34" charset="0"/>
              </a:rPr>
              <a:t>Polygeneration</a:t>
            </a:r>
            <a:r>
              <a:rPr lang="it-IT" dirty="0" smtClean="0">
                <a:solidFill>
                  <a:srgbClr val="CC0000"/>
                </a:solidFill>
                <a:latin typeface="Calibri" pitchFamily="34" charset="0"/>
              </a:rPr>
              <a:t> Smart </a:t>
            </a:r>
            <a:r>
              <a:rPr lang="it-IT" dirty="0" err="1" smtClean="0">
                <a:solidFill>
                  <a:srgbClr val="CC0000"/>
                </a:solidFill>
                <a:latin typeface="Calibri" pitchFamily="34" charset="0"/>
              </a:rPr>
              <a:t>Grid</a:t>
            </a:r>
            <a:r>
              <a:rPr lang="it-IT" dirty="0" smtClean="0">
                <a:solidFill>
                  <a:srgbClr val="CC0000"/>
                </a:solidFill>
                <a:latin typeface="Calibri" pitchFamily="34" charset="0"/>
              </a:rPr>
              <a:t> – Campus Universitario di Savona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71473" y="1524848"/>
            <a:ext cx="81049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Introduzione di soluzioni e tecnologie innovative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Ottimizzazione e Verifica delle politiche di sviluppo e delle procedure tramite applicazione sul territorio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Trasferimento di conoscenze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Creazione di reti e sinergie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Attivazione fondi UE e privati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Sviluppo nuovi mercati e prodotti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Ottimizzazione risorse delle Amministrazioni pubbliche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Internazionalizzazione</a:t>
            </a:r>
            <a:endParaRPr lang="it-IT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3" y="692696"/>
            <a:ext cx="1982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CC0000"/>
                </a:solidFill>
                <a:latin typeface="Calibri" pitchFamily="34" charset="0"/>
              </a:rPr>
              <a:t>Opportunità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Communication\Lavoro DEP\PRESENTAZIONE GENERALE DAPP\Slide 23\72 dpI\Immagin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9668" y="1771200"/>
            <a:ext cx="2404665" cy="2172743"/>
          </a:xfrm>
          <a:prstGeom prst="rect">
            <a:avLst/>
          </a:prstGeom>
          <a:noFill/>
        </p:spPr>
      </p:pic>
      <p:sp>
        <p:nvSpPr>
          <p:cNvPr id="7" name="Segnaposto testo 2"/>
          <p:cNvSpPr>
            <a:spLocks noGrp="1"/>
          </p:cNvSpPr>
          <p:nvPr>
            <p:ph type="body" idx="1"/>
          </p:nvPr>
        </p:nvSpPr>
        <p:spPr>
          <a:xfrm>
            <a:off x="722313" y="4149080"/>
            <a:ext cx="7772400" cy="2160240"/>
          </a:xfrm>
        </p:spPr>
        <p:txBody>
          <a:bodyPr/>
          <a:lstStyle/>
          <a:p>
            <a:pPr algn="ctr"/>
            <a:r>
              <a:rPr lang="it-IT" sz="1800" dirty="0" smtClean="0">
                <a:solidFill>
                  <a:schemeClr val="tx1"/>
                </a:solidFill>
              </a:rPr>
              <a:t>D’</a:t>
            </a:r>
            <a:r>
              <a:rPr lang="it-IT" sz="1800" dirty="0" err="1" smtClean="0">
                <a:solidFill>
                  <a:schemeClr val="tx1"/>
                </a:solidFill>
              </a:rPr>
              <a:t>Appolonia</a:t>
            </a:r>
            <a:r>
              <a:rPr lang="it-IT" sz="1800" dirty="0" smtClean="0">
                <a:solidFill>
                  <a:schemeClr val="tx1"/>
                </a:solidFill>
              </a:rPr>
              <a:t> S.p.A.</a:t>
            </a:r>
          </a:p>
          <a:p>
            <a:pPr algn="ctr"/>
            <a:endParaRPr lang="it-IT" sz="1000" dirty="0" smtClean="0"/>
          </a:p>
          <a:p>
            <a:pPr algn="ctr"/>
            <a:r>
              <a:rPr lang="it-IT" sz="1400" dirty="0" smtClean="0"/>
              <a:t>Sede:</a:t>
            </a:r>
          </a:p>
          <a:p>
            <a:pPr algn="ctr"/>
            <a:r>
              <a:rPr lang="it-IT" sz="1400" dirty="0" smtClean="0"/>
              <a:t>Via San Nazaro,19</a:t>
            </a:r>
          </a:p>
          <a:p>
            <a:pPr algn="ctr"/>
            <a:r>
              <a:rPr lang="it-IT" sz="1400" dirty="0" smtClean="0"/>
              <a:t>16145 Genova – Italy</a:t>
            </a:r>
          </a:p>
          <a:p>
            <a:pPr algn="ctr"/>
            <a:r>
              <a:rPr lang="it-IT" sz="1400" dirty="0" smtClean="0"/>
              <a:t>Tel. +39 010 3628148 Fax +39 010 3621078</a:t>
            </a:r>
          </a:p>
          <a:p>
            <a:pPr algn="ctr"/>
            <a:r>
              <a:rPr lang="it-IT" sz="1400" dirty="0" smtClean="0"/>
              <a:t>E-mail: </a:t>
            </a:r>
            <a:r>
              <a:rPr lang="it-IT" sz="1400" dirty="0" smtClean="0">
                <a:hlinkClick r:id="rId3"/>
              </a:rPr>
              <a:t>dappolonia@dappolonia.it</a:t>
            </a:r>
            <a:endParaRPr lang="it-IT" sz="1400" dirty="0" smtClean="0"/>
          </a:p>
          <a:p>
            <a:pPr algn="ctr"/>
            <a:r>
              <a:rPr lang="it-IT" sz="1400" dirty="0" smtClean="0"/>
              <a:t>Web site http://www.dappolonia.it</a:t>
            </a:r>
            <a:endParaRPr lang="it-IT" sz="1400" dirty="0"/>
          </a:p>
        </p:txBody>
      </p:sp>
      <p:sp>
        <p:nvSpPr>
          <p:cNvPr id="11" name="Segnaposto testo 2"/>
          <p:cNvSpPr txBox="1">
            <a:spLocks/>
          </p:cNvSpPr>
          <p:nvPr/>
        </p:nvSpPr>
        <p:spPr bwMode="auto">
          <a:xfrm>
            <a:off x="1494756" y="1771200"/>
            <a:ext cx="1709092" cy="18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Roma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Milano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Viareggio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Napoli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Brindisi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Palermo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gnaposto testo 2"/>
          <p:cNvSpPr txBox="1">
            <a:spLocks/>
          </p:cNvSpPr>
          <p:nvPr/>
        </p:nvSpPr>
        <p:spPr bwMode="auto">
          <a:xfrm>
            <a:off x="5940152" y="1771200"/>
            <a:ext cx="17090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Bruxelles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Podgorica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Pechino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Seoul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Cairo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Istanbul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San Pietroburgo</a:t>
            </a:r>
            <a:endParaRPr kumimoji="0" lang="it-IT" sz="1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it-IT" sz="1600" baseline="0" dirty="0" smtClean="0">
                <a:latin typeface="Arial" pitchFamily="34" charset="0"/>
                <a:cs typeface="Arial" pitchFamily="34" charset="0"/>
              </a:rPr>
              <a:t>Abu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Dhabi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Box 1"/>
          <p:cNvSpPr txBox="1">
            <a:spLocks noChangeArrowheads="1"/>
          </p:cNvSpPr>
          <p:nvPr/>
        </p:nvSpPr>
        <p:spPr bwMode="auto">
          <a:xfrm>
            <a:off x="908156" y="96471"/>
            <a:ext cx="3499589" cy="57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508000" y="532786"/>
            <a:ext cx="8178800" cy="523220"/>
          </a:xfrm>
        </p:spPr>
        <p:txBody>
          <a:bodyPr/>
          <a:lstStyle/>
          <a:p>
            <a:r>
              <a:rPr lang="it-IT" sz="2800" dirty="0" smtClean="0">
                <a:latin typeface="+mn-lt"/>
              </a:rPr>
              <a:t>Consistenza del Gruppo (2012)</a:t>
            </a:r>
            <a:endParaRPr lang="it-IT" sz="2800" dirty="0">
              <a:latin typeface="+mn-lt"/>
            </a:endParaRPr>
          </a:p>
        </p:txBody>
      </p:sp>
      <p:pic>
        <p:nvPicPr>
          <p:cNvPr id="1026" name="Picture 2" descr="K:\Communication\Lavoro DEP\PRESENTAZIONE GENERALE DAPP\Slide 5\Schema sfondo_Slide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612" y="1160811"/>
            <a:ext cx="6984776" cy="5292525"/>
          </a:xfrm>
          <a:prstGeom prst="rect">
            <a:avLst/>
          </a:prstGeom>
          <a:noFill/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565666" y="2780928"/>
            <a:ext cx="6012668" cy="2106100"/>
          </a:xfrm>
          <a:prstGeom prst="rect">
            <a:avLst/>
          </a:prstGeom>
          <a:ln>
            <a:solidFill>
              <a:srgbClr val="DD5B2E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0147" tIns="40074" rIns="80147" bIns="40074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400" dirty="0">
                <a:solidFill>
                  <a:schemeClr val="tx1"/>
                </a:solidFill>
                <a:cs typeface="Arial" pitchFamily="34" charset="0"/>
              </a:rPr>
              <a:t>D’</a:t>
            </a:r>
            <a:r>
              <a:rPr lang="it-IT" sz="1400" dirty="0" err="1">
                <a:solidFill>
                  <a:schemeClr val="tx1"/>
                </a:solidFill>
                <a:cs typeface="Arial" pitchFamily="34" charset="0"/>
              </a:rPr>
              <a:t>Appolonia</a:t>
            </a:r>
            <a:r>
              <a:rPr lang="it-IT" sz="1400" dirty="0">
                <a:solidFill>
                  <a:schemeClr val="tx1"/>
                </a:solidFill>
                <a:cs typeface="Arial" pitchFamily="34" charset="0"/>
              </a:rPr>
              <a:t> S.p.A</a:t>
            </a:r>
            <a:r>
              <a:rPr lang="it-IT" sz="1400" dirty="0" smtClean="0">
                <a:solidFill>
                  <a:schemeClr val="tx1"/>
                </a:solidFill>
                <a:cs typeface="Arial" pitchFamily="34" charset="0"/>
              </a:rPr>
              <a:t>.: 50 </a:t>
            </a:r>
            <a:r>
              <a:rPr lang="it-IT" sz="1400" dirty="0">
                <a:solidFill>
                  <a:schemeClr val="tx1"/>
                </a:solidFill>
                <a:cs typeface="Arial" pitchFamily="34" charset="0"/>
              </a:rPr>
              <a:t>M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€ circa</a:t>
            </a:r>
          </a:p>
          <a:p>
            <a:pPr>
              <a:spcBef>
                <a:spcPct val="20000"/>
              </a:spcBef>
            </a:pPr>
            <a:endParaRPr lang="en-US" sz="1400" dirty="0">
              <a:solidFill>
                <a:schemeClr val="tx1"/>
              </a:solidFill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1400" dirty="0" err="1" smtClean="0">
                <a:solidFill>
                  <a:schemeClr val="tx1"/>
                </a:solidFill>
                <a:cs typeface="Arial" pitchFamily="34" charset="0"/>
              </a:rPr>
              <a:t>Personale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 del </a:t>
            </a:r>
            <a:r>
              <a:rPr lang="en-US" sz="1400" dirty="0" err="1" smtClean="0">
                <a:solidFill>
                  <a:schemeClr val="tx1"/>
                </a:solidFill>
                <a:cs typeface="Arial" pitchFamily="34" charset="0"/>
              </a:rPr>
              <a:t>Gruppo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cs typeface="Arial" pitchFamily="34" charset="0"/>
              </a:rPr>
              <a:t>D’Appolonia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:</a:t>
            </a:r>
            <a:endParaRPr lang="en-US" sz="1400" dirty="0">
              <a:solidFill>
                <a:schemeClr val="tx1"/>
              </a:solidFill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 600 </a:t>
            </a:r>
            <a:r>
              <a:rPr lang="en-US" sz="1400" dirty="0" err="1" smtClean="0">
                <a:solidFill>
                  <a:schemeClr val="tx1"/>
                </a:solidFill>
                <a:cs typeface="Arial" pitchFamily="34" charset="0"/>
              </a:rPr>
              <a:t>dipendenti</a:t>
            </a:r>
            <a:endParaRPr lang="en-US" sz="1400" dirty="0">
              <a:solidFill>
                <a:schemeClr val="tx1"/>
              </a:solidFill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lang="en-US" sz="1400" dirty="0">
              <a:solidFill>
                <a:schemeClr val="tx1"/>
              </a:solidFill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1400" dirty="0" err="1" smtClean="0">
                <a:solidFill>
                  <a:schemeClr val="tx1"/>
                </a:solidFill>
                <a:cs typeface="Arial" pitchFamily="34" charset="0"/>
              </a:rPr>
              <a:t>Personale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cs typeface="Arial" pitchFamily="34" charset="0"/>
              </a:rPr>
              <a:t>D’Appolonia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itchFamily="34" charset="0"/>
              </a:rPr>
              <a:t>S.p.A</a:t>
            </a: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 350 </a:t>
            </a:r>
            <a:r>
              <a:rPr lang="en-US" sz="1400" dirty="0" err="1" smtClean="0">
                <a:solidFill>
                  <a:schemeClr val="tx1"/>
                </a:solidFill>
                <a:cs typeface="Arial" pitchFamily="34" charset="0"/>
              </a:rPr>
              <a:t>dipendenti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86% 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con </a:t>
            </a:r>
            <a:r>
              <a:rPr lang="en-US" sz="1400" dirty="0" err="1" smtClean="0">
                <a:solidFill>
                  <a:schemeClr val="tx1"/>
                </a:solidFill>
                <a:cs typeface="Arial" pitchFamily="34" charset="0"/>
              </a:rPr>
              <a:t>laurea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cs typeface="Arial" pitchFamily="34" charset="0"/>
              </a:rPr>
              <a:t>scientifica</a:t>
            </a:r>
            <a:endParaRPr lang="en-US" sz="1400" dirty="0">
              <a:solidFill>
                <a:schemeClr val="tx1"/>
              </a:solidFill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 26</a:t>
            </a: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% 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del </a:t>
            </a:r>
            <a:r>
              <a:rPr lang="en-US" sz="1400" dirty="0" err="1" smtClean="0">
                <a:solidFill>
                  <a:schemeClr val="tx1"/>
                </a:solidFill>
                <a:cs typeface="Arial" pitchFamily="34" charset="0"/>
              </a:rPr>
              <a:t>personale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cs typeface="Arial" pitchFamily="34" charset="0"/>
              </a:rPr>
              <a:t>di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cs typeface="Arial" pitchFamily="34" charset="0"/>
              </a:rPr>
              <a:t>ingegneria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 con Master o </a:t>
            </a:r>
            <a:r>
              <a:rPr lang="en-US" sz="1400" dirty="0" err="1" smtClean="0">
                <a:solidFill>
                  <a:schemeClr val="tx1"/>
                </a:solidFill>
                <a:cs typeface="Arial" pitchFamily="34" charset="0"/>
              </a:rPr>
              <a:t>Dottorato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cs typeface="Arial" pitchFamily="34" charset="0"/>
              </a:rPr>
              <a:t>di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cs typeface="Arial" pitchFamily="34" charset="0"/>
              </a:rPr>
              <a:t>Ricerca</a:t>
            </a:r>
            <a:endParaRPr lang="it-IT" sz="14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contenuto 12" descr="Prospettiva1.jpg"/>
          <p:cNvPicPr>
            <a:picLocks noGrp="1" noChangeAspect="1"/>
          </p:cNvPicPr>
          <p:nvPr>
            <p:ph sz="half" idx="17"/>
          </p:nvPr>
        </p:nvPicPr>
        <p:blipFill>
          <a:blip r:embed="rId2"/>
          <a:stretch>
            <a:fillRect/>
          </a:stretch>
        </p:blipFill>
        <p:spPr>
          <a:xfrm>
            <a:off x="457200" y="4672494"/>
            <a:ext cx="1905000" cy="1429374"/>
          </a:xfrm>
          <a:ln>
            <a:noFill/>
          </a:ln>
        </p:spPr>
      </p:pic>
      <p:pic>
        <p:nvPicPr>
          <p:cNvPr id="15" name="Segnaposto contenuto 14" descr="Z_Picture 001.jpg"/>
          <p:cNvPicPr>
            <a:picLocks noGrp="1" noChangeAspect="1"/>
          </p:cNvPicPr>
          <p:nvPr>
            <p:ph sz="half" idx="18"/>
          </p:nvPr>
        </p:nvPicPr>
        <p:blipFill>
          <a:blip r:embed="rId3"/>
          <a:stretch>
            <a:fillRect/>
          </a:stretch>
        </p:blipFill>
        <p:spPr>
          <a:xfrm>
            <a:off x="2590800" y="4673648"/>
            <a:ext cx="1905000" cy="1427067"/>
          </a:xfrm>
          <a:ln>
            <a:noFill/>
          </a:ln>
        </p:spPr>
      </p:pic>
      <p:pic>
        <p:nvPicPr>
          <p:cNvPr id="17" name="Segnaposto contenuto 16" descr="Y_DSCN5215.jpg"/>
          <p:cNvPicPr>
            <a:picLocks noGrp="1" noChangeAspect="1"/>
          </p:cNvPicPr>
          <p:nvPr>
            <p:ph sz="half" idx="19"/>
          </p:nvPr>
        </p:nvPicPr>
        <p:blipFill>
          <a:blip r:embed="rId4"/>
          <a:stretch>
            <a:fillRect/>
          </a:stretch>
        </p:blipFill>
        <p:spPr>
          <a:xfrm>
            <a:off x="4724400" y="4672526"/>
            <a:ext cx="1905000" cy="1429311"/>
          </a:xfrm>
          <a:ln>
            <a:noFill/>
          </a:ln>
        </p:spPr>
      </p:pic>
      <p:pic>
        <p:nvPicPr>
          <p:cNvPr id="19" name="Segnaposto contenuto 18" descr="os 004.jpg"/>
          <p:cNvPicPr>
            <a:picLocks noGrp="1" noChangeAspect="1"/>
          </p:cNvPicPr>
          <p:nvPr>
            <p:ph sz="half" idx="20"/>
          </p:nvPr>
        </p:nvPicPr>
        <p:blipFill>
          <a:blip r:embed="rId5"/>
          <a:stretch>
            <a:fillRect/>
          </a:stretch>
        </p:blipFill>
        <p:spPr>
          <a:xfrm>
            <a:off x="6858000" y="4672806"/>
            <a:ext cx="1905000" cy="1428750"/>
          </a:xfrm>
          <a:ln>
            <a:noFill/>
          </a:ln>
        </p:spPr>
      </p:pic>
      <p:sp>
        <p:nvSpPr>
          <p:cNvPr id="18" name="Titolo 1"/>
          <p:cNvSpPr>
            <a:spLocks noGrp="1"/>
          </p:cNvSpPr>
          <p:nvPr>
            <p:ph type="title"/>
          </p:nvPr>
        </p:nvSpPr>
        <p:spPr>
          <a:xfrm>
            <a:off x="508000" y="532786"/>
            <a:ext cx="8178800" cy="523220"/>
          </a:xfrm>
        </p:spPr>
        <p:txBody>
          <a:bodyPr/>
          <a:lstStyle/>
          <a:p>
            <a:r>
              <a:rPr lang="it-IT" sz="2800" dirty="0" smtClean="0">
                <a:solidFill>
                  <a:srgbClr val="DD5B2E"/>
                </a:solidFill>
                <a:latin typeface="+mn-lt"/>
              </a:rPr>
              <a:t>Servizi di Ingegneria</a:t>
            </a:r>
            <a:r>
              <a:rPr lang="it-IT" sz="2800" dirty="0" smtClean="0">
                <a:latin typeface="+mn-lt"/>
              </a:rPr>
              <a:t>	</a:t>
            </a:r>
            <a:endParaRPr lang="it-IT" sz="2800" dirty="0">
              <a:latin typeface="+mn-lt"/>
            </a:endParaRPr>
          </a:p>
        </p:txBody>
      </p:sp>
      <p:sp>
        <p:nvSpPr>
          <p:cNvPr id="20" name="Segnaposto testo 2"/>
          <p:cNvSpPr>
            <a:spLocks noGrp="1"/>
          </p:cNvSpPr>
          <p:nvPr>
            <p:ph type="body" idx="1"/>
          </p:nvPr>
        </p:nvSpPr>
        <p:spPr>
          <a:xfrm>
            <a:off x="508000" y="1196559"/>
            <a:ext cx="8178800" cy="707886"/>
          </a:xfrm>
        </p:spPr>
        <p:txBody>
          <a:bodyPr/>
          <a:lstStyle/>
          <a:p>
            <a:r>
              <a:rPr lang="it-IT" sz="2000" dirty="0" smtClean="0">
                <a:latin typeface="+mn-lt"/>
              </a:rPr>
              <a:t>D’</a:t>
            </a:r>
            <a:r>
              <a:rPr lang="it-IT" sz="2000" dirty="0" err="1" smtClean="0">
                <a:latin typeface="+mn-lt"/>
              </a:rPr>
              <a:t>Appolonia</a:t>
            </a:r>
            <a:r>
              <a:rPr lang="it-IT" sz="2000" dirty="0" smtClean="0">
                <a:latin typeface="+mn-lt"/>
              </a:rPr>
              <a:t> fornisce servizi di ingegneria e di management a supporto dell’intero ciclo di progetto:</a:t>
            </a:r>
            <a:endParaRPr lang="it-IT" sz="2000" dirty="0">
              <a:latin typeface="+mn-lt"/>
            </a:endParaRP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3"/>
          </p:nvPr>
        </p:nvSpPr>
        <p:spPr>
          <a:xfrm>
            <a:off x="1500336" y="1916832"/>
            <a:ext cx="6096000" cy="2948499"/>
          </a:xfrm>
        </p:spPr>
        <p:txBody>
          <a:bodyPr/>
          <a:lstStyle/>
          <a:p>
            <a:pPr marL="180975" indent="-180975">
              <a:buFont typeface="Wingdings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+mn-lt"/>
              </a:rPr>
              <a:t>Studi di fattibilità e ricerca 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+mn-lt"/>
              </a:rPr>
              <a:t>Progetto concettuale e definizione delle specifiche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+mn-lt"/>
              </a:rPr>
              <a:t>Progettazione preliminare e di dettaglio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+mn-lt"/>
              </a:rPr>
              <a:t>Validazione mediante modelli fisici e virtuali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+mn-lt"/>
              </a:rPr>
              <a:t>Gestione fornitori ed integrazione di sistema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+mn-lt"/>
              </a:rPr>
              <a:t>Direzione e supervisione lavori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+mn-lt"/>
              </a:rPr>
              <a:t>Supporto alla fase di installazione ed avviamento ed alla omologazione e certificazione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+mn-lt"/>
              </a:rPr>
              <a:t>Supporto alla gestione dell’esercizio ed alla manutenzione</a:t>
            </a:r>
          </a:p>
          <a:p>
            <a:pPr>
              <a:buFont typeface="Wingdings" pitchFamily="2" charset="2"/>
              <a:buChar char="§"/>
            </a:pPr>
            <a:endParaRPr lang="it-IT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08000" y="532786"/>
            <a:ext cx="8178800" cy="523220"/>
          </a:xfrm>
        </p:spPr>
        <p:txBody>
          <a:bodyPr/>
          <a:lstStyle/>
          <a:p>
            <a:r>
              <a:rPr lang="it-IT" sz="2800" dirty="0" smtClean="0">
                <a:solidFill>
                  <a:srgbClr val="DD5B2E"/>
                </a:solidFill>
              </a:rPr>
              <a:t>Uffici</a:t>
            </a:r>
            <a:endParaRPr lang="it-IT" sz="2800" dirty="0">
              <a:solidFill>
                <a:srgbClr val="DD5B2E"/>
              </a:solidFill>
            </a:endParaRPr>
          </a:p>
        </p:txBody>
      </p:sp>
      <p:pic>
        <p:nvPicPr>
          <p:cNvPr id="5" name="Picture 2" descr="K:\Communication\Lavoro DEP\PRESENTAZIONE GENERALE DAPP\Slide 9\Mondo Italiano_Slide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567" y="1716212"/>
            <a:ext cx="7828867" cy="4593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8"/>
          <p:cNvSpPr>
            <a:spLocks noGrp="1"/>
          </p:cNvSpPr>
          <p:nvPr>
            <p:ph type="title"/>
          </p:nvPr>
        </p:nvSpPr>
        <p:spPr>
          <a:xfrm>
            <a:off x="508000" y="563563"/>
            <a:ext cx="8178800" cy="461665"/>
          </a:xfrm>
        </p:spPr>
        <p:txBody>
          <a:bodyPr/>
          <a:lstStyle/>
          <a:p>
            <a:r>
              <a:rPr lang="it-IT" dirty="0" smtClean="0">
                <a:solidFill>
                  <a:srgbClr val="DD5B2E"/>
                </a:solidFill>
                <a:latin typeface="+mn-lt"/>
              </a:rPr>
              <a:t>Divisioni di Ingegneria</a:t>
            </a:r>
            <a:endParaRPr lang="it-IT" dirty="0">
              <a:solidFill>
                <a:srgbClr val="DD5B2E"/>
              </a:solidFill>
              <a:latin typeface="+mn-lt"/>
            </a:endParaRPr>
          </a:p>
        </p:txBody>
      </p:sp>
      <p:sp>
        <p:nvSpPr>
          <p:cNvPr id="32" name="Text Placeholder 19"/>
          <p:cNvSpPr>
            <a:spLocks noGrp="1"/>
          </p:cNvSpPr>
          <p:nvPr>
            <p:ph type="body" idx="1"/>
          </p:nvPr>
        </p:nvSpPr>
        <p:spPr>
          <a:xfrm>
            <a:off x="6607850" y="809203"/>
            <a:ext cx="2284630" cy="338554"/>
          </a:xfrm>
        </p:spPr>
        <p:txBody>
          <a:bodyPr/>
          <a:lstStyle/>
          <a:p>
            <a:r>
              <a:rPr lang="it-IT" sz="1600" b="0" dirty="0" err="1" smtClean="0">
                <a:latin typeface="+mn-lt"/>
              </a:rPr>
              <a:t>Siting</a:t>
            </a:r>
            <a:endParaRPr lang="it-IT" sz="1600" b="0" dirty="0" smtClean="0">
              <a:latin typeface="+mn-lt"/>
            </a:endParaRPr>
          </a:p>
        </p:txBody>
      </p:sp>
      <p:sp>
        <p:nvSpPr>
          <p:cNvPr id="34" name="Text Placeholder 25"/>
          <p:cNvSpPr>
            <a:spLocks noGrp="1"/>
          </p:cNvSpPr>
          <p:nvPr>
            <p:ph type="body" idx="17"/>
          </p:nvPr>
        </p:nvSpPr>
        <p:spPr>
          <a:xfrm>
            <a:off x="6609600" y="3552691"/>
            <a:ext cx="2232248" cy="338554"/>
          </a:xfrm>
        </p:spPr>
        <p:txBody>
          <a:bodyPr/>
          <a:lstStyle/>
          <a:p>
            <a:r>
              <a:rPr lang="it-IT" sz="1600" b="0" dirty="0" smtClean="0">
                <a:latin typeface="+mn-lt"/>
              </a:rPr>
              <a:t>Innovazione</a:t>
            </a:r>
          </a:p>
        </p:txBody>
      </p:sp>
      <p:sp>
        <p:nvSpPr>
          <p:cNvPr id="36" name="Text Placeholder 29"/>
          <p:cNvSpPr>
            <a:spLocks noGrp="1"/>
          </p:cNvSpPr>
          <p:nvPr>
            <p:ph type="body" idx="21"/>
          </p:nvPr>
        </p:nvSpPr>
        <p:spPr>
          <a:xfrm>
            <a:off x="6609600" y="2184539"/>
            <a:ext cx="2026568" cy="338554"/>
          </a:xfrm>
        </p:spPr>
        <p:txBody>
          <a:bodyPr/>
          <a:lstStyle/>
          <a:p>
            <a:r>
              <a:rPr lang="it-IT" sz="1600" b="0" dirty="0" smtClean="0">
                <a:latin typeface="+mn-lt"/>
              </a:rPr>
              <a:t>Sistemi Elettronici</a:t>
            </a:r>
          </a:p>
        </p:txBody>
      </p:sp>
      <p:sp>
        <p:nvSpPr>
          <p:cNvPr id="41" name="Text Placeholder 25"/>
          <p:cNvSpPr>
            <a:spLocks noGrp="1"/>
          </p:cNvSpPr>
          <p:nvPr>
            <p:ph type="body" idx="17"/>
          </p:nvPr>
        </p:nvSpPr>
        <p:spPr>
          <a:xfrm>
            <a:off x="6609600" y="4962654"/>
            <a:ext cx="2232248" cy="338554"/>
          </a:xfrm>
        </p:spPr>
        <p:txBody>
          <a:bodyPr/>
          <a:lstStyle/>
          <a:p>
            <a:r>
              <a:rPr lang="it-IT" sz="1600" b="0" dirty="0" smtClean="0">
                <a:latin typeface="+mn-lt"/>
              </a:rPr>
              <a:t>Ingegneria dei Trasporti</a:t>
            </a:r>
          </a:p>
        </p:txBody>
      </p:sp>
      <p:sp>
        <p:nvSpPr>
          <p:cNvPr id="42" name="Text Placeholder 19"/>
          <p:cNvSpPr>
            <a:spLocks noGrp="1"/>
          </p:cNvSpPr>
          <p:nvPr>
            <p:ph type="body" idx="1"/>
          </p:nvPr>
        </p:nvSpPr>
        <p:spPr>
          <a:xfrm>
            <a:off x="2466000" y="2060848"/>
            <a:ext cx="1708566" cy="584775"/>
          </a:xfrm>
        </p:spPr>
        <p:txBody>
          <a:bodyPr/>
          <a:lstStyle/>
          <a:p>
            <a:r>
              <a:rPr lang="it-IT" sz="1600" b="0" dirty="0" smtClean="0">
                <a:latin typeface="+mn-lt"/>
              </a:rPr>
              <a:t>Ambiente ed Energia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idx="17"/>
          </p:nvPr>
        </p:nvSpPr>
        <p:spPr>
          <a:xfrm>
            <a:off x="2464142" y="5034662"/>
            <a:ext cx="2035850" cy="338554"/>
          </a:xfrm>
        </p:spPr>
        <p:txBody>
          <a:bodyPr/>
          <a:lstStyle/>
          <a:p>
            <a:r>
              <a:rPr lang="it-IT" sz="1600" b="0" dirty="0" smtClean="0">
                <a:latin typeface="+mn-lt"/>
              </a:rPr>
              <a:t>Progettazione</a:t>
            </a:r>
          </a:p>
        </p:txBody>
      </p:sp>
      <p:sp>
        <p:nvSpPr>
          <p:cNvPr id="44" name="Text Placeholder 29"/>
          <p:cNvSpPr>
            <a:spLocks noGrp="1"/>
          </p:cNvSpPr>
          <p:nvPr>
            <p:ph type="body" idx="21"/>
          </p:nvPr>
        </p:nvSpPr>
        <p:spPr>
          <a:xfrm>
            <a:off x="2464142" y="3522494"/>
            <a:ext cx="1891834" cy="338554"/>
          </a:xfrm>
        </p:spPr>
        <p:txBody>
          <a:bodyPr/>
          <a:lstStyle/>
          <a:p>
            <a:r>
              <a:rPr lang="it-IT" sz="1600" b="0" dirty="0" smtClean="0">
                <a:latin typeface="+mn-lt"/>
              </a:rPr>
              <a:t>Salute e Sicurezza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539552" y="1271451"/>
            <a:ext cx="4104456" cy="327152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600" dirty="0" smtClean="0">
                <a:solidFill>
                  <a:prstClr val="black"/>
                </a:solidFill>
                <a:latin typeface="+mn-lt"/>
                <a:ea typeface="MS PGothic" pitchFamily="34" charset="-128"/>
                <a:cs typeface="Arial" pitchFamily="34" charset="0"/>
              </a:rPr>
              <a:t>D’</a:t>
            </a:r>
            <a:r>
              <a:rPr lang="it-IT" sz="1600" dirty="0" err="1" smtClean="0">
                <a:solidFill>
                  <a:prstClr val="black"/>
                </a:solidFill>
                <a:latin typeface="+mn-lt"/>
                <a:ea typeface="MS PGothic" pitchFamily="34" charset="-128"/>
                <a:cs typeface="Arial" pitchFamily="34" charset="0"/>
              </a:rPr>
              <a:t>Appolonia</a:t>
            </a:r>
            <a:r>
              <a:rPr lang="it-IT" sz="1600" dirty="0" smtClean="0">
                <a:solidFill>
                  <a:prstClr val="black"/>
                </a:solidFill>
                <a:latin typeface="+mn-lt"/>
                <a:ea typeface="MS PGothic" pitchFamily="34" charset="-128"/>
                <a:cs typeface="Arial" pitchFamily="34" charset="0"/>
              </a:rPr>
              <a:t> è organizzata in sette Divisioni:</a:t>
            </a:r>
            <a:endParaRPr lang="it-IT" sz="1600" dirty="0">
              <a:solidFill>
                <a:prstClr val="black"/>
              </a:solidFill>
              <a:latin typeface="+mn-lt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8" name="Segnaposto contenuto 38" descr="P1000414.JPG"/>
          <p:cNvPicPr>
            <a:picLocks noGrp="1" noChangeAspect="1"/>
          </p:cNvPicPr>
          <p:nvPr>
            <p:ph sz="half" idx="13"/>
          </p:nvPr>
        </p:nvPicPr>
        <p:blipFill>
          <a:blip r:embed="rId3" cstate="email"/>
          <a:stretch>
            <a:fillRect/>
          </a:stretch>
        </p:blipFill>
        <p:spPr>
          <a:xfrm>
            <a:off x="487363" y="2061533"/>
            <a:ext cx="1708150" cy="1323646"/>
          </a:xfrm>
          <a:ln>
            <a:noFill/>
          </a:ln>
        </p:spPr>
      </p:pic>
      <p:pic>
        <p:nvPicPr>
          <p:cNvPr id="19" name="Segnaposto contenuto 57" descr="C_DSCN5085-deck.jpg"/>
          <p:cNvPicPr>
            <a:picLocks noGrp="1" noChangeAspect="1"/>
          </p:cNvPicPr>
          <p:nvPr>
            <p:ph sz="half" idx="14"/>
          </p:nvPr>
        </p:nvPicPr>
        <p:blipFill>
          <a:blip r:embed="rId4" cstate="email"/>
          <a:stretch>
            <a:fillRect/>
          </a:stretch>
        </p:blipFill>
        <p:spPr>
          <a:xfrm>
            <a:off x="487363" y="3515583"/>
            <a:ext cx="1708150" cy="1323847"/>
          </a:xfrm>
          <a:ln>
            <a:noFill/>
          </a:ln>
        </p:spPr>
      </p:pic>
      <p:pic>
        <p:nvPicPr>
          <p:cNvPr id="20" name="Segnaposto contenuto 63" descr="B_Foto 124_OLD 15 jul.JPG"/>
          <p:cNvPicPr>
            <a:picLocks noGrp="1" noChangeAspect="1"/>
          </p:cNvPicPr>
          <p:nvPr>
            <p:ph sz="half" idx="13"/>
          </p:nvPr>
        </p:nvPicPr>
        <p:blipFill>
          <a:blip r:embed="rId5" cstate="email"/>
          <a:stretch>
            <a:fillRect/>
          </a:stretch>
        </p:blipFill>
        <p:spPr>
          <a:xfrm>
            <a:off x="487363" y="4984332"/>
            <a:ext cx="1708150" cy="1323224"/>
          </a:xfrm>
          <a:ln>
            <a:noFill/>
          </a:ln>
        </p:spPr>
      </p:pic>
      <p:pic>
        <p:nvPicPr>
          <p:cNvPr id="21" name="Segnaposto contenuto 64" descr="DSCN5252.JPG"/>
          <p:cNvPicPr>
            <a:picLocks noGrp="1" noChangeAspect="1"/>
          </p:cNvPicPr>
          <p:nvPr>
            <p:ph sz="half" idx="14"/>
          </p:nvPr>
        </p:nvPicPr>
        <p:blipFill>
          <a:blip r:embed="rId6" cstate="email"/>
          <a:stretch>
            <a:fillRect/>
          </a:stretch>
        </p:blipFill>
        <p:spPr>
          <a:xfrm>
            <a:off x="4736059" y="620688"/>
            <a:ext cx="1708150" cy="1323237"/>
          </a:xfrm>
          <a:ln>
            <a:noFill/>
          </a:ln>
        </p:spPr>
      </p:pic>
      <p:pic>
        <p:nvPicPr>
          <p:cNvPr id="22" name="Segnaposto contenuto 68" descr="C_Fotolia_radar.jpg"/>
          <p:cNvPicPr>
            <a:picLocks noGrp="1" noChangeAspect="1"/>
          </p:cNvPicPr>
          <p:nvPr>
            <p:ph sz="half" idx="14"/>
          </p:nvPr>
        </p:nvPicPr>
        <p:blipFill>
          <a:blip r:embed="rId7" cstate="email"/>
          <a:stretch>
            <a:fillRect/>
          </a:stretch>
        </p:blipFill>
        <p:spPr>
          <a:xfrm>
            <a:off x="4735513" y="2062800"/>
            <a:ext cx="1708150" cy="1322990"/>
          </a:xfrm>
          <a:ln>
            <a:noFill/>
          </a:ln>
        </p:spPr>
      </p:pic>
      <p:pic>
        <p:nvPicPr>
          <p:cNvPr id="23" name="Segnaposto contenuto 75" descr="fotolia_813943.jpg"/>
          <p:cNvPicPr>
            <a:picLocks noGrp="1" noChangeAspect="1"/>
          </p:cNvPicPr>
          <p:nvPr>
            <p:ph sz="half" idx="14"/>
          </p:nvPr>
        </p:nvPicPr>
        <p:blipFill>
          <a:blip r:embed="rId8" cstate="email"/>
          <a:stretch>
            <a:fillRect/>
          </a:stretch>
        </p:blipFill>
        <p:spPr>
          <a:xfrm>
            <a:off x="4735513" y="3517200"/>
            <a:ext cx="1708150" cy="1323816"/>
          </a:xfrm>
          <a:ln>
            <a:noFill/>
          </a:ln>
        </p:spPr>
      </p:pic>
      <p:pic>
        <p:nvPicPr>
          <p:cNvPr id="24" name="Segnaposto contenuto 77" descr="trenoy2 del.29-07-08.JPG"/>
          <p:cNvPicPr>
            <a:picLocks noGrp="1" noChangeAspect="1"/>
          </p:cNvPicPr>
          <p:nvPr>
            <p:ph sz="half" idx="15"/>
          </p:nvPr>
        </p:nvPicPr>
        <p:blipFill>
          <a:blip r:embed="rId9" cstate="email"/>
          <a:stretch>
            <a:fillRect/>
          </a:stretch>
        </p:blipFill>
        <p:spPr>
          <a:xfrm>
            <a:off x="4736059" y="4984332"/>
            <a:ext cx="1708150" cy="1323502"/>
          </a:xfr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egnaposto contenuto 18" descr="2.4.zfoto 2.jpg"/>
          <p:cNvPicPr>
            <a:picLocks noGrp="1" noChangeAspect="1"/>
          </p:cNvPicPr>
          <p:nvPr>
            <p:ph sz="half" idx="20"/>
          </p:nvPr>
        </p:nvPicPr>
        <p:blipFill>
          <a:blip r:embed="rId2"/>
          <a:stretch>
            <a:fillRect/>
          </a:stretch>
        </p:blipFill>
        <p:spPr>
          <a:xfrm>
            <a:off x="6858000" y="4672526"/>
            <a:ext cx="1905000" cy="1429311"/>
          </a:xfrm>
          <a:ln>
            <a:noFill/>
          </a:ln>
        </p:spPr>
      </p:pic>
      <p:pic>
        <p:nvPicPr>
          <p:cNvPr id="9" name="Segnaposto contenuto 8" descr="ENV1 3 Z - P4290033.jpg"/>
          <p:cNvPicPr>
            <a:picLocks noGrp="1" noChangeAspect="1"/>
          </p:cNvPicPr>
          <p:nvPr>
            <p:ph sz="half" idx="18"/>
          </p:nvPr>
        </p:nvPicPr>
        <p:blipFill>
          <a:blip r:embed="rId3"/>
          <a:stretch>
            <a:fillRect/>
          </a:stretch>
        </p:blipFill>
        <p:spPr>
          <a:xfrm>
            <a:off x="2590800" y="4672470"/>
            <a:ext cx="1905000" cy="1429422"/>
          </a:xfrm>
          <a:ln>
            <a:noFill/>
          </a:ln>
        </p:spPr>
      </p:pic>
      <p:pic>
        <p:nvPicPr>
          <p:cNvPr id="14" name="Segnaposto contenuto 13" descr="ENV3-1 X-DSCN5597.jpg"/>
          <p:cNvPicPr>
            <a:picLocks noGrp="1" noChangeAspect="1"/>
          </p:cNvPicPr>
          <p:nvPr>
            <p:ph sz="half" idx="17"/>
          </p:nvPr>
        </p:nvPicPr>
        <p:blipFill>
          <a:blip r:embed="rId4"/>
          <a:stretch>
            <a:fillRect/>
          </a:stretch>
        </p:blipFill>
        <p:spPr>
          <a:xfrm>
            <a:off x="457200" y="4672470"/>
            <a:ext cx="1905000" cy="1429422"/>
          </a:xfrm>
          <a:ln>
            <a:noFill/>
          </a:ln>
        </p:spPr>
      </p:pic>
      <p:pic>
        <p:nvPicPr>
          <p:cNvPr id="12" name="Segnaposto contenuto 13" descr="Graphic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24400" y="4672806"/>
            <a:ext cx="1905000" cy="1428750"/>
          </a:xfrm>
          <a:prstGeom prst="rect">
            <a:avLst/>
          </a:prstGeom>
          <a:solidFill>
            <a:schemeClr val="lt1"/>
          </a:solidFill>
          <a:ln w="2540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6" name="Segnaposto testo 3"/>
          <p:cNvSpPr>
            <a:spLocks noGrp="1"/>
          </p:cNvSpPr>
          <p:nvPr>
            <p:ph type="body" sz="quarter" idx="3"/>
          </p:nvPr>
        </p:nvSpPr>
        <p:spPr>
          <a:xfrm>
            <a:off x="1468800" y="999887"/>
            <a:ext cx="6847616" cy="3293209"/>
          </a:xfrm>
        </p:spPr>
        <p:txBody>
          <a:bodyPr/>
          <a:lstStyle/>
          <a:p>
            <a:pPr marL="180975" indent="-1809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Fattibilità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di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Impianti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di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produzione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di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energia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Sviluppo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delle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energie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rinnovabili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Verifiche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di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efficienza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energetica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delle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risorse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Studi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di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sostenibilità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Pianificazione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energetica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Efficienza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energetica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negli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edifici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Sviluppo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di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progetti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di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Carbon Offset (CDM/JI) e Carbon Management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Consulenze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e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formazione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nel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settore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dei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cambiamenti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climatici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508000" y="532786"/>
            <a:ext cx="8178800" cy="523220"/>
          </a:xfrm>
        </p:spPr>
        <p:txBody>
          <a:bodyPr/>
          <a:lstStyle/>
          <a:p>
            <a:r>
              <a:rPr lang="it-IT" sz="2800" dirty="0" smtClean="0">
                <a:solidFill>
                  <a:srgbClr val="DD5B2E"/>
                </a:solidFill>
                <a:latin typeface="+mn-lt"/>
              </a:rPr>
              <a:t>Ambiente e Energia</a:t>
            </a:r>
            <a:endParaRPr lang="it-IT" sz="2800" dirty="0">
              <a:solidFill>
                <a:srgbClr val="DD5B2E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3"/>
          <p:cNvSpPr>
            <a:spLocks noGrp="1"/>
          </p:cNvSpPr>
          <p:nvPr>
            <p:ph type="body" sz="quarter" idx="3"/>
          </p:nvPr>
        </p:nvSpPr>
        <p:spPr>
          <a:xfrm>
            <a:off x="1468800" y="1091639"/>
            <a:ext cx="6847616" cy="298543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Inventari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Emissioni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Bilanci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Energia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Emissioni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Piani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Ad’Azione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per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l’Energia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Sostenibile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Supporto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al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Dialogo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con UE 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Istituzioni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Associazioni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, etc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ICT e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Comunicazione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Fattibilità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Tecnico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Economica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e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Sviluppo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di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progetti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Supporto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per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l’Accesso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Fondi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UE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Formazione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508000" y="532786"/>
            <a:ext cx="8178800" cy="523220"/>
          </a:xfrm>
        </p:spPr>
        <p:txBody>
          <a:bodyPr/>
          <a:lstStyle/>
          <a:p>
            <a:r>
              <a:rPr lang="it-IT" sz="2800" dirty="0" smtClean="0">
                <a:solidFill>
                  <a:srgbClr val="DD5B2E"/>
                </a:solidFill>
                <a:latin typeface="+mn-lt"/>
              </a:rPr>
              <a:t>Attività correlate al Patto dei Sindaci</a:t>
            </a:r>
            <a:endParaRPr lang="it-IT" sz="2800" dirty="0">
              <a:solidFill>
                <a:srgbClr val="DD5B2E"/>
              </a:solidFill>
              <a:latin typeface="+mn-lt"/>
            </a:endParaRPr>
          </a:p>
        </p:txBody>
      </p:sp>
      <p:pic>
        <p:nvPicPr>
          <p:cNvPr id="7" name="Segnaposto contenuto 10" descr="Immagine 078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33182" y="4637112"/>
            <a:ext cx="2062554" cy="1600200"/>
          </a:xfrm>
          <a:prstGeom prst="rect">
            <a:avLst/>
          </a:prstGeom>
          <a:ln>
            <a:noFill/>
          </a:ln>
        </p:spPr>
      </p:pic>
      <p:pic>
        <p:nvPicPr>
          <p:cNvPr id="14" name="Segnaposto contenuto 18" descr="LOGO_Beijing World City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804248" y="4525962"/>
            <a:ext cx="2062554" cy="1600200"/>
          </a:xfrm>
          <a:prstGeom prst="rect">
            <a:avLst/>
          </a:prstGeom>
          <a:ln>
            <a:noFill/>
          </a:ln>
        </p:spPr>
      </p:pic>
      <p:pic>
        <p:nvPicPr>
          <p:cNvPr id="15" name="Segnaposto contenuto 14" descr="MASTER PLAN FOR THE SUSTAINABLE DEVELOPMENT OF KOLAŠIN AND ZABLJAK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4635220" y="4666241"/>
            <a:ext cx="2025012" cy="1571071"/>
          </a:xfrm>
          <a:prstGeom prst="rect">
            <a:avLst/>
          </a:prstGeom>
          <a:ln>
            <a:noFill/>
          </a:ln>
        </p:spPr>
      </p:pic>
      <p:pic>
        <p:nvPicPr>
          <p:cNvPr id="17" name="Segnaposto contenuto 22" descr="Cement Plant Beijing (site visit).JPG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2434208" y="4648200"/>
            <a:ext cx="1993776" cy="1544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8532813" y="2276475"/>
            <a:ext cx="71437" cy="22320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8435" name="Picture 7" descr="logo universit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263" y="4797425"/>
            <a:ext cx="1019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logocomune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" y="4811713"/>
            <a:ext cx="1368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2" descr="logo sm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0272" y="695027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5" descr="Confindustria%20Genova%20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867275"/>
            <a:ext cx="15128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2994123B-B5A4-4424-BFA4-939AC109A8C9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13" name="Segnaposto testo 3"/>
          <p:cNvSpPr txBox="1">
            <a:spLocks/>
          </p:cNvSpPr>
          <p:nvPr/>
        </p:nvSpPr>
        <p:spPr>
          <a:xfrm>
            <a:off x="1468800" y="2980109"/>
            <a:ext cx="68476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180975" lvl="0" indent="-180975" algn="r">
              <a:spcBef>
                <a:spcPct val="20000"/>
              </a:spcBef>
            </a:pPr>
            <a:r>
              <a:rPr lang="it-IT" sz="2800" dirty="0" smtClean="0">
                <a:latin typeface="Calibri" pitchFamily="34" charset="0"/>
              </a:rPr>
              <a:t>il </a:t>
            </a:r>
            <a:r>
              <a:rPr lang="it-IT" sz="2800" dirty="0" smtClean="0">
                <a:solidFill>
                  <a:srgbClr val="0088B8"/>
                </a:solidFill>
                <a:latin typeface="Calibri" pitchFamily="34" charset="0"/>
              </a:rPr>
              <a:t>Comune</a:t>
            </a:r>
            <a:r>
              <a:rPr lang="it-IT" sz="2800" dirty="0" smtClean="0">
                <a:latin typeface="Calibri" pitchFamily="34" charset="0"/>
              </a:rPr>
              <a:t/>
            </a:r>
            <a:br>
              <a:rPr lang="it-IT" sz="2800" dirty="0" smtClean="0">
                <a:latin typeface="Calibri" pitchFamily="34" charset="0"/>
              </a:rPr>
            </a:br>
            <a:r>
              <a:rPr lang="it-IT" sz="2800" dirty="0" smtClean="0">
                <a:latin typeface="Calibri" pitchFamily="34" charset="0"/>
              </a:rPr>
              <a:t> l’</a:t>
            </a:r>
            <a:r>
              <a:rPr lang="it-IT" sz="2800" dirty="0" smtClean="0">
                <a:solidFill>
                  <a:srgbClr val="0088B8"/>
                </a:solidFill>
                <a:latin typeface="Calibri" pitchFamily="34" charset="0"/>
              </a:rPr>
              <a:t>Università</a:t>
            </a:r>
            <a:r>
              <a:rPr lang="it-IT" sz="2800" dirty="0" smtClean="0">
                <a:latin typeface="Calibri" pitchFamily="34" charset="0"/>
              </a:rPr>
              <a:t> </a:t>
            </a:r>
            <a:br>
              <a:rPr lang="it-IT" sz="2800" dirty="0" smtClean="0">
                <a:latin typeface="Calibri" pitchFamily="34" charset="0"/>
              </a:rPr>
            </a:br>
            <a:r>
              <a:rPr lang="it-IT" sz="2800" dirty="0" smtClean="0">
                <a:latin typeface="Calibri" pitchFamily="34" charset="0"/>
              </a:rPr>
              <a:t>le </a:t>
            </a:r>
            <a:r>
              <a:rPr lang="it-IT" sz="2800" dirty="0" smtClean="0">
                <a:solidFill>
                  <a:srgbClr val="0088B8"/>
                </a:solidFill>
                <a:latin typeface="Calibri" pitchFamily="34" charset="0"/>
              </a:rPr>
              <a:t>imprese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508000" y="820818"/>
            <a:ext cx="8178800" cy="523220"/>
          </a:xfrm>
        </p:spPr>
        <p:txBody>
          <a:bodyPr/>
          <a:lstStyle/>
          <a:p>
            <a:r>
              <a:rPr lang="it-IT" sz="2800" dirty="0" smtClean="0">
                <a:solidFill>
                  <a:srgbClr val="DD5B2E"/>
                </a:solidFill>
                <a:latin typeface="+mn-lt"/>
              </a:rPr>
              <a:t>Associazione Genova Smart City</a:t>
            </a:r>
            <a:endParaRPr lang="it-IT" sz="2800" dirty="0">
              <a:solidFill>
                <a:srgbClr val="DD5B2E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1687448"/>
            <a:ext cx="60279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Il ruolo di </a:t>
            </a:r>
            <a:r>
              <a:rPr lang="it-IT" dirty="0" err="1" smtClean="0">
                <a:solidFill>
                  <a:srgbClr val="CC0000"/>
                </a:solidFill>
                <a:latin typeface="+mn-lt"/>
                <a:cs typeface="Arial" pitchFamily="34" charset="0"/>
              </a:rPr>
              <a:t>D’Appolonia</a:t>
            </a:r>
            <a:r>
              <a:rPr lang="it-IT" dirty="0" smtClean="0">
                <a:solidFill>
                  <a:srgbClr val="CC0000"/>
                </a:solidFill>
                <a:latin typeface="+mn-lt"/>
                <a:cs typeface="Arial" pitchFamily="34" charset="0"/>
              </a:rPr>
              <a:t>:</a:t>
            </a:r>
          </a:p>
          <a:p>
            <a:endParaRPr lang="it-IT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 Supporto al Comitato Tecnico – Scientifico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 Preparazione proposte progettuali per </a:t>
            </a:r>
            <a:r>
              <a:rPr lang="it-IT" dirty="0" err="1" smtClean="0">
                <a:latin typeface="+mn-lt"/>
              </a:rPr>
              <a:t>call</a:t>
            </a:r>
            <a:r>
              <a:rPr lang="it-IT" dirty="0" smtClean="0">
                <a:latin typeface="+mn-lt"/>
              </a:rPr>
              <a:t> UE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 Coordinamento Sviluppo Iniziative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'Appolonia_template_12 06 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'Appolonia_template_12.06.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D'Appolonia_template_12 06 12</Template>
  <TotalTime>2210</TotalTime>
  <Words>1181</Words>
  <Application>Microsoft Office PowerPoint</Application>
  <PresentationFormat>On-screen Show (4:3)</PresentationFormat>
  <Paragraphs>239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D'Appolonia_template_12 06 12</vt:lpstr>
      <vt:lpstr>D'Appolonia_template_12.06.12</vt:lpstr>
      <vt:lpstr>I PAES e la loro messa in pratica</vt:lpstr>
      <vt:lpstr>D’Appolonia S.p.A.</vt:lpstr>
      <vt:lpstr>Consistenza del Gruppo (2012)</vt:lpstr>
      <vt:lpstr>Servizi di Ingegneria </vt:lpstr>
      <vt:lpstr>Uffici</vt:lpstr>
      <vt:lpstr>Divisioni di Ingegneria</vt:lpstr>
      <vt:lpstr>Ambiente e Energia</vt:lpstr>
      <vt:lpstr>Attività correlate al Patto dei Sindaci</vt:lpstr>
      <vt:lpstr>Associazione Genova Smart City</vt:lpstr>
      <vt:lpstr>il cammino di genova verso la  sostenibilità       il patto dei sindaci  il SEAP  il PUC 2011</vt:lpstr>
      <vt:lpstr>le aree tematiche:  edifici efficienti mobilità sostenibile  energia porto  4 Matrici    ----- </vt:lpstr>
      <vt:lpstr>Slide 12</vt:lpstr>
      <vt:lpstr>Tecnologie e soluzioni ICT per gestione processi base ( componente urbana ) Sistemi ed architetture di gestione e supporto alle decisioni ( componente urbana ) Tecnologie e processi per safety e security Sensoristica  Infrastrutture e servizi integrati TLC abilitanti le tematiche verticali del Macrosettore Mobilità  Soluzioni e tecnologie per logistica integrata  Soluzioni, tecnologie e materiali avanzati per la riduzione dell' impatto ambientale</vt:lpstr>
      <vt:lpstr>Nuove Cabine Primarie e Secondarie automatizzate / telecontrollate  Sostituzione Cavi Broadband communication/connettività WiMax/fibra ottica Interruttori BT telecontrollati  Dispositivi per aumentare la consapevolezza dei consumi e per Active Demand (Smart Info) Rifasamento Infrastrutture di ricarica per i veicoli elettrici in ambito pubblico e privato Building automation  Trigenerazione su scala urbana  Teleriscaldamento e teleraffrescamento da energia termica a bassa entalpia Cogenerazione distribuita a fonte rinnovabile (solare)               Programmi di Demand Response Sistemi software per la gestione del Demand Response lato utility Coperture fv su impianti sportivi/in ambito portuale/superfici urbane da recuperare Energia eolica in ambito portuale (minieolico) Impianti solari termodinamici  Impianti ad energia solare mediante pompe di calore elio-assistite e pannelli ibridi</vt:lpstr>
      <vt:lpstr>Geotermia Produzione di energia da moto ondoso Cogenerazione/Trigenerazione Pompe di calore Telegestione/domotica Riduttori di flusso d'acqua Sistemi di illuminazione efficienti Riqualificazione impianti termici ed impianti di climatizzazione Metanizzazione impianti ad olio combustibile o gasolio Sistemi di regolazione del flusso luminoso</vt:lpstr>
      <vt:lpstr>ABB Ospedale intelligente  Green Port  Laboratorio trasparente delle tecnologie ERICSSON Controllo mobilità attraverso i cellulari IBM Cruscotto intelligente SELEX-ELSAG Monitoraggio dei consumi energetici per tipologia di  edificio  Sicurezza del centro storico SIEMENS Edificio storico intelligente  Vertical farm  Green airport TELECOM Smart school  Mini trincea fibra ottica TOSHIBA – ANSALDO TD  Efficientamento corsi acqua  Efficientamento energetico Museo Chiossone  Polo tecnologico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debora.pellegrino</dc:creator>
  <cp:lastModifiedBy>Lorenzo Facco</cp:lastModifiedBy>
  <cp:revision>252</cp:revision>
  <dcterms:created xsi:type="dcterms:W3CDTF">2012-06-25T10:19:09Z</dcterms:created>
  <dcterms:modified xsi:type="dcterms:W3CDTF">2013-10-29T12:10:31Z</dcterms:modified>
</cp:coreProperties>
</file>